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75" r:id="rId5"/>
    <p:sldId id="256" r:id="rId6"/>
    <p:sldId id="281" r:id="rId7"/>
    <p:sldId id="273" r:id="rId8"/>
    <p:sldId id="274" r:id="rId9"/>
    <p:sldId id="276" r:id="rId10"/>
    <p:sldId id="277" r:id="rId11"/>
    <p:sldId id="278" r:id="rId12"/>
    <p:sldId id="280" r:id="rId13"/>
    <p:sldId id="282" r:id="rId14"/>
    <p:sldId id="283" r:id="rId15"/>
    <p:sldId id="285" r:id="rId16"/>
    <p:sldId id="286" r:id="rId17"/>
    <p:sldId id="288" r:id="rId18"/>
    <p:sldId id="289" r:id="rId19"/>
    <p:sldId id="290" r:id="rId20"/>
    <p:sldId id="291"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3" autoAdjust="0"/>
    <p:restoredTop sz="70153" autoAdjust="0"/>
  </p:normalViewPr>
  <p:slideViewPr>
    <p:cSldViewPr snapToGrid="0">
      <p:cViewPr varScale="1">
        <p:scale>
          <a:sx n="80" d="100"/>
          <a:sy n="80" d="100"/>
        </p:scale>
        <p:origin x="173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7/5/2023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7/5/2023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pple-system"/>
              </a:rPr>
              <a:t>Many types of applications require background tasks that run independently of the user interface (UI). Examples include batch jobs, intensive processing tasks, and long-running processes such as workflows. Background jobs can be executed without requiring user interaction–the application can start the job and then continue to process interactive requests from users. This can help to minimize the load on the application UI, which can improve availability and reduce interactive response times.</a:t>
            </a:r>
          </a:p>
          <a:p>
            <a:pPr algn="l"/>
            <a:endParaRPr lang="en-US" b="0" i="0" dirty="0">
              <a:solidFill>
                <a:srgbClr val="333333"/>
              </a:solidFill>
              <a:effectLst/>
              <a:latin typeface="-apple-system"/>
            </a:endParaRPr>
          </a:p>
          <a:p>
            <a:pPr algn="l"/>
            <a:r>
              <a:rPr lang="en-US" b="0" i="0" dirty="0">
                <a:solidFill>
                  <a:srgbClr val="333333"/>
                </a:solidFill>
                <a:effectLst/>
                <a:latin typeface="-apple-system"/>
              </a:rPr>
              <a:t>For example, if an application is required to generate thumbnails of images that are uploaded by users, it can do this as a background job and save the thumbnail to storage when it is complete–without the user needing to wait for the process to be completed.</a:t>
            </a:r>
          </a:p>
          <a:p>
            <a:pPr algn="l"/>
            <a:endParaRPr lang="en-US" b="0" i="0" dirty="0">
              <a:solidFill>
                <a:srgbClr val="333333"/>
              </a:solidFill>
              <a:effectLst/>
              <a:latin typeface="-apple-system"/>
            </a:endParaRPr>
          </a:p>
          <a:p>
            <a:pPr algn="l"/>
            <a:r>
              <a:rPr lang="en-US" b="0" i="0" dirty="0">
                <a:solidFill>
                  <a:srgbClr val="333333"/>
                </a:solidFill>
                <a:effectLst/>
                <a:latin typeface="-apple-system"/>
              </a:rPr>
              <a:t>When you consider whether to implement a task as a background job, the main criteria is whether the task can run without user interaction and without the UI needing to wait for the job to be completed. Tasks that require the user or the UI to wait while they are completed might not be appropriate as background jobs.</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53537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Blocking IO</a:t>
            </a:r>
            <a:r>
              <a:rPr lang="vi-VN" b="0" i="0" dirty="0">
                <a:effectLst/>
                <a:latin typeface="OpenSans"/>
              </a:rPr>
              <a:t>: Việc +1 view vào database làm chậm response của người dùng, mặc dù người dùng không cần thiết phải chờ hành động này</a:t>
            </a:r>
            <a:endParaRPr lang="en-US" b="0" i="0" dirty="0">
              <a:effectLst/>
              <a:latin typeface="Open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vi-VN" b="0" i="0" dirty="0">
              <a:effectLst/>
              <a:latin typeface="Open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Performance</a:t>
            </a:r>
            <a:r>
              <a:rPr lang="vi-VN" b="0" i="0" dirty="0">
                <a:effectLst/>
                <a:latin typeface="OpenSans"/>
              </a:rPr>
              <a:t>: Khi số lượng người dùng sản phẩm lớn, ví dụ có 1000 người cùng view tại 1 thời điểm thì DB của bạn sẽ phải chịu 1000 câu query update 1 lúc. Oh...</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616660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Non-blocking IO</a:t>
            </a:r>
            <a:r>
              <a:rPr lang="vi-VN" b="0" i="0" dirty="0">
                <a:effectLst/>
                <a:latin typeface="OpenSans"/>
              </a:rPr>
              <a:t>: Việc +1 view bây giờ đã </a:t>
            </a:r>
            <a:r>
              <a:rPr lang="vi-VN" b="1" i="0" dirty="0">
                <a:effectLst/>
                <a:latin typeface="OpenSans"/>
              </a:rPr>
              <a:t>gần như</a:t>
            </a:r>
            <a:r>
              <a:rPr lang="vi-VN" b="0" i="0" dirty="0">
                <a:effectLst/>
                <a:latin typeface="OpenSans"/>
              </a:rPr>
              <a:t> không ảnh hưởng tới thời gian response của người dùng do thời gian để đẩy job queue thường nhỏ hơn nhiều so với thời gian query update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Throttling</a:t>
            </a:r>
            <a:r>
              <a:rPr lang="vi-VN" b="0" i="0" dirty="0">
                <a:effectLst/>
                <a:latin typeface="OpenSans"/>
              </a:rPr>
              <a:t>: Giờ nếu bạn có 10 worker, tại 1 thời điểm 1 worker chỉ xử lý 1 job. Vậy thì cùng lúc bạn sẽ chỉ có 10 job chạy song song, tức là dù bạn có 1000 view sản phẩm cùng lúc thì tại 1 thời điểm cũng chỉ có 10 câu lệnh update db được chạy.</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806888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Non-blocking IO</a:t>
            </a:r>
            <a:r>
              <a:rPr lang="vi-VN" b="0" i="0" dirty="0">
                <a:effectLst/>
                <a:latin typeface="OpenSans"/>
              </a:rPr>
              <a:t>: Việc +1 view bây giờ đã </a:t>
            </a:r>
            <a:r>
              <a:rPr lang="vi-VN" b="1" i="0" dirty="0">
                <a:effectLst/>
                <a:latin typeface="OpenSans"/>
              </a:rPr>
              <a:t>gần như</a:t>
            </a:r>
            <a:r>
              <a:rPr lang="vi-VN" b="0" i="0" dirty="0">
                <a:effectLst/>
                <a:latin typeface="OpenSans"/>
              </a:rPr>
              <a:t> không ảnh hưởng tới thời gian response của người dùng do thời gian để đẩy job queue thường nhỏ hơn nhiều so với thời gian query update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Throttling</a:t>
            </a:r>
            <a:r>
              <a:rPr lang="vi-VN" b="0" i="0" dirty="0">
                <a:effectLst/>
                <a:latin typeface="OpenSans"/>
              </a:rPr>
              <a:t>: Giờ nếu bạn có 10 worker, tại 1 thời điểm 1 worker chỉ xử lý 1 job. Vậy thì cùng lúc bạn sẽ chỉ có 10 job chạy song song, tức là dù bạn có 1000 view sản phẩm cùng lúc thì tại 1 thời điểm cũng chỉ có 10 câu lệnh update db được chạy.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Open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Performance</a:t>
            </a:r>
            <a:r>
              <a:rPr lang="vi-VN" b="0" i="0" dirty="0">
                <a:effectLst/>
                <a:latin typeface="OpenSans"/>
              </a:rPr>
              <a:t>: Vâng vẫn là cái vấn đề về performance, chỉ là ở 1 cấp độ khác mà thôi. Thay vì DB của các bạn phải chịu tải lớn, thì các bạn đã đánh đổi điều đó bằng việc </a:t>
            </a:r>
            <a:r>
              <a:rPr lang="vi-VN" b="1" i="0" dirty="0">
                <a:effectLst/>
                <a:latin typeface="OpenSans"/>
              </a:rPr>
              <a:t>xử lý được ít job hơn</a:t>
            </a:r>
            <a:r>
              <a:rPr lang="vi-VN" b="0" i="0" dirty="0">
                <a:effectLst/>
                <a:latin typeface="OpenSans"/>
              </a:rPr>
              <a:t>. Và vì xử lý ít job hơn nên các bạn sẽ dễ dẫn tới trường hợp bị </a:t>
            </a:r>
            <a:r>
              <a:rPr lang="vi-VN" b="1" i="0" dirty="0">
                <a:effectLst/>
                <a:latin typeface="OpenSans"/>
              </a:rPr>
              <a:t>dồn job</a:t>
            </a:r>
            <a:r>
              <a:rPr lang="vi-VN" b="0" i="0" dirty="0">
                <a:effectLst/>
                <a:latin typeface="OpenSans"/>
              </a:rPr>
              <a:t> do worker không xử lý kịp.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Busy IO</a:t>
            </a:r>
            <a:r>
              <a:rPr lang="vi-VN" b="0" i="0" dirty="0">
                <a:effectLst/>
                <a:latin typeface="OpenSans"/>
              </a:rPr>
              <a:t>: 1 vấn đề mà giải pháp này vẫn còn đó là nó vẫn còn rất gánh nặng về mặt IO cho DB. Với 1000 view, DB của các bạn vẫn phải chịu 1000 câu lệnh update liên tục. Điều đó làm ảnh hưởng rất nhiều tới hiệu năng của những tác vụ khác.</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9703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Performance</a:t>
            </a:r>
            <a:r>
              <a:rPr lang="vi-VN" b="0" i="0" dirty="0">
                <a:effectLst/>
                <a:latin typeface="OpenSans"/>
              </a:rPr>
              <a:t>: Do view được lưu tạm thời vào trong cache, do vậy ta có thể tận dụng sức mạnh IO của cache để nâng số worker đồng thời cũng như giảm được thời gian xử lý từng event job. Do đó tình trạng dồn queue sẽ được xử lý.</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Throttling hơn nữa</a:t>
            </a:r>
            <a:r>
              <a:rPr lang="vi-VN" b="0" i="0" dirty="0">
                <a:effectLst/>
                <a:latin typeface="OpenSans"/>
              </a:rPr>
              <a:t>: Việc phát sinh query update vào DB chỉ xảy ra trên các </a:t>
            </a:r>
            <a:r>
              <a:rPr lang="vi-VN" b="1" i="0" dirty="0">
                <a:effectLst/>
                <a:latin typeface="OpenSans"/>
              </a:rPr>
              <a:t>scheduled job</a:t>
            </a:r>
            <a:r>
              <a:rPr lang="vi-VN" b="0" i="0" dirty="0">
                <a:effectLst/>
                <a:latin typeface="OpenSans"/>
              </a:rPr>
              <a:t>, do vậy ta đã giảm thiểu số lần update DB thành 1 con số cố định và có thể cân đối được. Ví dụ nếu </a:t>
            </a:r>
            <a:r>
              <a:rPr lang="vi-VN" b="1" i="0" dirty="0">
                <a:effectLst/>
                <a:latin typeface="OpenSans"/>
              </a:rPr>
              <a:t>scheduled job</a:t>
            </a:r>
            <a:r>
              <a:rPr lang="vi-VN" b="0" i="0" dirty="0">
                <a:effectLst/>
                <a:latin typeface="OpenSans"/>
              </a:rPr>
              <a:t> chạy 10s 1 lần thì trong 1 phút sẽ chỉ có tối đa 6 query update DB được tạo ra (thay vì cả 1000 query update như trước)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Delay data</a:t>
            </a:r>
            <a:r>
              <a:rPr lang="vi-VN" b="0" i="0" dirty="0">
                <a:effectLst/>
                <a:latin typeface="OpenSans"/>
              </a:rPr>
              <a:t>: Dữ liệu view của sản phẩm sẽ không được update theo thời gian thực mà sẽ có độ trễ tùy theo tần suất </a:t>
            </a:r>
            <a:r>
              <a:rPr lang="vi-VN" b="1" i="0" dirty="0">
                <a:effectLst/>
                <a:latin typeface="OpenSans"/>
              </a:rPr>
              <a:t>scheduled job</a:t>
            </a:r>
            <a:r>
              <a:rPr lang="vi-VN" b="0" i="0" dirty="0">
                <a:effectLst/>
                <a:latin typeface="OpenSans"/>
              </a:rPr>
              <a:t>. Tuy nhiên độ trễ này thường là chấp nhận được khi so sánh với những lợi ích nó mang lại.</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44427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1057915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pic>
        <p:nvPicPr>
          <p:cNvPr id="8" name="Picture 7" descr="A black background with white text">
            <a:extLst>
              <a:ext uri="{FF2B5EF4-FFF2-40B4-BE49-F238E27FC236}">
                <a16:creationId xmlns:a16="http://schemas.microsoft.com/office/drawing/2014/main" id="{1953DCDA-545B-FA43-A4BC-F3B31516FA30}"/>
              </a:ext>
            </a:extLst>
          </p:cNvPr>
          <p:cNvPicPr>
            <a:picLocks noChangeAspect="1"/>
          </p:cNvPicPr>
          <p:nvPr userDrawn="1"/>
        </p:nvPicPr>
        <p:blipFill rotWithShape="1">
          <a:blip r:embed="rId17"/>
          <a:srcRect l="8416" t="14351" r="6912"/>
          <a:stretch/>
        </p:blipFill>
        <p:spPr>
          <a:xfrm>
            <a:off x="10594602" y="74612"/>
            <a:ext cx="1518396" cy="581025"/>
          </a:xfrm>
          <a:prstGeom prst="rect">
            <a:avLst/>
          </a:prstGeom>
        </p:spPr>
      </p:pic>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6.xml"/><Relationship Id="rId4" Type="http://schemas.openxmlformats.org/officeDocument/2006/relationships/image" Target="../media/image25.gif"/></Relationships>
</file>

<file path=ppt/slides/_rels/slide1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7.gif"/></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8.gif"/><Relationship Id="rId5" Type="http://schemas.openxmlformats.org/officeDocument/2006/relationships/image" Target="../media/image25.gif"/><Relationship Id="rId4" Type="http://schemas.openxmlformats.org/officeDocument/2006/relationships/image" Target="../media/image24.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6.xml"/><Relationship Id="rId5" Type="http://schemas.openxmlformats.org/officeDocument/2006/relationships/image" Target="../media/image28.gif"/><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240E-E8CB-E039-3AA9-E3AE674DB917}"/>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58C6229-C1B6-E573-9685-E3DAC8D49FD6}"/>
              </a:ext>
            </a:extLst>
          </p:cNvPr>
          <p:cNvSpPr>
            <a:spLocks noGrp="1"/>
          </p:cNvSpPr>
          <p:nvPr>
            <p:ph type="subTitle" idx="1"/>
          </p:nvPr>
        </p:nvSpPr>
        <p:spPr/>
        <p:txBody>
          <a:bodyPr/>
          <a:lstStyle/>
          <a:p>
            <a:endParaRPr lang="en-US"/>
          </a:p>
        </p:txBody>
      </p:sp>
      <p:pic>
        <p:nvPicPr>
          <p:cNvPr id="4" name="Bongo Cat - See You Again 🎧⚡">
            <a:hlinkClick r:id="" action="ppaction://media"/>
            <a:extLst>
              <a:ext uri="{FF2B5EF4-FFF2-40B4-BE49-F238E27FC236}">
                <a16:creationId xmlns:a16="http://schemas.microsoft.com/office/drawing/2014/main" id="{A6817CF4-DD88-42D2-89FF-C9BA7D7362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54956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2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Real-world example​</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endParaRPr lang="en-US" dirty="0"/>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2023</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BACKGROUND JOBS</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357368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screenshot, design, aerial&#10;&#10;Description automatically generated with medium confidence">
            <a:extLst>
              <a:ext uri="{FF2B5EF4-FFF2-40B4-BE49-F238E27FC236}">
                <a16:creationId xmlns:a16="http://schemas.microsoft.com/office/drawing/2014/main" id="{801940AD-5E09-FEA3-7DE7-6EC18025E0C5}"/>
              </a:ext>
            </a:extLst>
          </p:cNvPr>
          <p:cNvPicPr>
            <a:picLocks noChangeAspect="1"/>
          </p:cNvPicPr>
          <p:nvPr/>
        </p:nvPicPr>
        <p:blipFill>
          <a:blip r:embed="rId2"/>
          <a:stretch>
            <a:fillRect/>
          </a:stretch>
        </p:blipFill>
        <p:spPr>
          <a:xfrm>
            <a:off x="4626763" y="2334468"/>
            <a:ext cx="2938473" cy="2189063"/>
          </a:xfrm>
          <a:prstGeom prst="rect">
            <a:avLst/>
          </a:prstGeom>
        </p:spPr>
      </p:pic>
      <p:sp>
        <p:nvSpPr>
          <p:cNvPr id="2" name="Title 1">
            <a:extLst>
              <a:ext uri="{FF2B5EF4-FFF2-40B4-BE49-F238E27FC236}">
                <a16:creationId xmlns:a16="http://schemas.microsoft.com/office/drawing/2014/main" id="{ADB5126C-4AE4-330C-65F9-263A10E57BD7}"/>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1585D843-0069-121B-AD01-C876FC2EA1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643E65F-CF5E-6C46-3606-1B99A326B677}"/>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FE155528-7A68-2660-3AD0-93E5F6F77763}"/>
              </a:ext>
            </a:extLst>
          </p:cNvPr>
          <p:cNvSpPr>
            <a:spLocks noGrp="1"/>
          </p:cNvSpPr>
          <p:nvPr>
            <p:ph type="sldNum" sz="quarter" idx="12"/>
          </p:nvPr>
        </p:nvSpPr>
        <p:spPr/>
        <p:txBody>
          <a:bodyPr/>
          <a:lstStyle/>
          <a:p>
            <a:fld id="{A49DFD55-3C28-40EF-9E31-A92D2E4017FF}" type="slidenum">
              <a:rPr lang="en-US" smtClean="0"/>
              <a:pPr/>
              <a:t>11</a:t>
            </a:fld>
            <a:endParaRPr lang="en-US" dirty="0"/>
          </a:p>
        </p:txBody>
      </p:sp>
      <p:pic>
        <p:nvPicPr>
          <p:cNvPr id="12" name="Picture 11" descr="A computer on a desk&#10;&#10;Description automatically generated with medium confidence">
            <a:extLst>
              <a:ext uri="{FF2B5EF4-FFF2-40B4-BE49-F238E27FC236}">
                <a16:creationId xmlns:a16="http://schemas.microsoft.com/office/drawing/2014/main" id="{74AB12CC-750F-9BD0-838D-6F98330A897C}"/>
              </a:ext>
            </a:extLst>
          </p:cNvPr>
          <p:cNvPicPr>
            <a:picLocks noChangeAspect="1"/>
          </p:cNvPicPr>
          <p:nvPr/>
        </p:nvPicPr>
        <p:blipFill>
          <a:blip r:embed="rId3"/>
          <a:stretch>
            <a:fillRect/>
          </a:stretch>
        </p:blipFill>
        <p:spPr>
          <a:xfrm>
            <a:off x="1068434" y="2486636"/>
            <a:ext cx="2512965" cy="1884724"/>
          </a:xfrm>
          <a:prstGeom prst="rect">
            <a:avLst/>
          </a:prstGeom>
        </p:spPr>
      </p:pic>
      <p:pic>
        <p:nvPicPr>
          <p:cNvPr id="28" name="Picture 27" descr="A picture containing spring, coil spring, nature, art&#10;&#10;Description automatically generated">
            <a:extLst>
              <a:ext uri="{FF2B5EF4-FFF2-40B4-BE49-F238E27FC236}">
                <a16:creationId xmlns:a16="http://schemas.microsoft.com/office/drawing/2014/main" id="{2491B9CB-B8DE-13F6-F822-8CDDD64A5306}"/>
              </a:ext>
            </a:extLst>
          </p:cNvPr>
          <p:cNvPicPr>
            <a:picLocks noChangeAspect="1"/>
          </p:cNvPicPr>
          <p:nvPr/>
        </p:nvPicPr>
        <p:blipFill rotWithShape="1">
          <a:blip r:embed="rId4"/>
          <a:srcRect l="17058" t="15255" r="18186" b="15233"/>
          <a:stretch/>
        </p:blipFill>
        <p:spPr>
          <a:xfrm>
            <a:off x="8610600" y="2705098"/>
            <a:ext cx="1348741" cy="1447801"/>
          </a:xfrm>
          <a:prstGeom prst="rect">
            <a:avLst/>
          </a:prstGeom>
        </p:spPr>
      </p:pic>
      <p:sp>
        <p:nvSpPr>
          <p:cNvPr id="52" name="Star: 8 Points 51">
            <a:extLst>
              <a:ext uri="{FF2B5EF4-FFF2-40B4-BE49-F238E27FC236}">
                <a16:creationId xmlns:a16="http://schemas.microsoft.com/office/drawing/2014/main" id="{FEB5F7E3-E01B-8C0D-5406-AA91716BD73F}"/>
              </a:ext>
            </a:extLst>
          </p:cNvPr>
          <p:cNvSpPr/>
          <p:nvPr/>
        </p:nvSpPr>
        <p:spPr>
          <a:xfrm>
            <a:off x="1985827" y="3222517"/>
            <a:ext cx="678180" cy="601980"/>
          </a:xfrm>
          <a:prstGeom prst="star8">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53" name="Star: 8 Points 52">
            <a:extLst>
              <a:ext uri="{FF2B5EF4-FFF2-40B4-BE49-F238E27FC236}">
                <a16:creationId xmlns:a16="http://schemas.microsoft.com/office/drawing/2014/main" id="{B0FB8BCC-29D5-F105-C578-C8EF5505B971}"/>
              </a:ext>
            </a:extLst>
          </p:cNvPr>
          <p:cNvSpPr/>
          <p:nvPr/>
        </p:nvSpPr>
        <p:spPr>
          <a:xfrm>
            <a:off x="5756910" y="3222517"/>
            <a:ext cx="678180" cy="601980"/>
          </a:xfrm>
          <a:prstGeom prst="star8">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593849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1000"/>
                                        <p:tgtEl>
                                          <p:spTgt spid="52"/>
                                        </p:tgtEl>
                                      </p:cBhvr>
                                    </p:animEffect>
                                    <p:anim calcmode="lin" valueType="num">
                                      <p:cBhvr>
                                        <p:cTn id="21" dur="1000" fill="hold"/>
                                        <p:tgtEl>
                                          <p:spTgt spid="52"/>
                                        </p:tgtEl>
                                        <p:attrNameLst>
                                          <p:attrName>ppt_x</p:attrName>
                                        </p:attrNameLst>
                                      </p:cBhvr>
                                      <p:tavLst>
                                        <p:tav tm="0">
                                          <p:val>
                                            <p:strVal val="#ppt_x"/>
                                          </p:val>
                                        </p:tav>
                                        <p:tav tm="100000">
                                          <p:val>
                                            <p:strVal val="#ppt_x"/>
                                          </p:val>
                                        </p:tav>
                                      </p:tavLst>
                                    </p:anim>
                                    <p:anim calcmode="lin" valueType="num">
                                      <p:cBhvr>
                                        <p:cTn id="22" dur="1000" fill="hold"/>
                                        <p:tgtEl>
                                          <p:spTgt spid="52"/>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63" presetClass="path" presetSubtype="0" accel="50000" decel="50000" fill="hold" grpId="1" nodeType="afterEffect">
                                  <p:stCondLst>
                                    <p:cond delay="0"/>
                                  </p:stCondLst>
                                  <p:childTnLst>
                                    <p:animMotion origin="layout" path="M 5E-6 2.59259E-6 L 0.30938 2.59259E-6 " pathEditMode="relative" rAng="0" ptsTypes="AA">
                                      <p:cBhvr>
                                        <p:cTn id="25" dur="2000" fill="hold"/>
                                        <p:tgtEl>
                                          <p:spTgt spid="52"/>
                                        </p:tgtEl>
                                        <p:attrNameLst>
                                          <p:attrName>ppt_x</p:attrName>
                                          <p:attrName>ppt_y</p:attrName>
                                        </p:attrNameLst>
                                      </p:cBhvr>
                                      <p:rCtr x="15469" y="0"/>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childTnLst>
                                </p:cTn>
                              </p:par>
                              <p:par>
                                <p:cTn id="30" presetID="10" presetClass="exit" presetSubtype="0" fill="hold" grpId="2" nodeType="withEffect">
                                  <p:stCondLst>
                                    <p:cond delay="0"/>
                                  </p:stCondLst>
                                  <p:childTnLst>
                                    <p:animEffect transition="out" filter="fade">
                                      <p:cBhvr>
                                        <p:cTn id="31" dur="500"/>
                                        <p:tgtEl>
                                          <p:spTgt spid="52"/>
                                        </p:tgtEl>
                                      </p:cBhvr>
                                    </p:animEffect>
                                    <p:set>
                                      <p:cBhvr>
                                        <p:cTn id="32" dur="1" fill="hold">
                                          <p:stCondLst>
                                            <p:cond delay="499"/>
                                          </p:stCondLst>
                                        </p:cTn>
                                        <p:tgtEl>
                                          <p:spTgt spid="52"/>
                                        </p:tgtEl>
                                        <p:attrNameLst>
                                          <p:attrName>style.visibility</p:attrName>
                                        </p:attrNameLst>
                                      </p:cBhvr>
                                      <p:to>
                                        <p:strVal val="hidden"/>
                                      </p:to>
                                    </p:set>
                                  </p:childTnLst>
                                </p:cTn>
                              </p:par>
                            </p:childTnLst>
                          </p:cTn>
                        </p:par>
                        <p:par>
                          <p:cTn id="33" fill="hold">
                            <p:stCondLst>
                              <p:cond delay="500"/>
                            </p:stCondLst>
                            <p:childTnLst>
                              <p:par>
                                <p:cTn id="34" presetID="63" presetClass="path" presetSubtype="0" accel="50000" decel="50000" fill="hold" grpId="1" nodeType="afterEffect">
                                  <p:stCondLst>
                                    <p:cond delay="0"/>
                                  </p:stCondLst>
                                  <p:childTnLst>
                                    <p:animMotion origin="layout" path="M 0 2.59259E-6 L 0.25938 2.59259E-6 " pathEditMode="relative" rAng="0" ptsTypes="AA">
                                      <p:cBhvr>
                                        <p:cTn id="35" dur="2000" fill="hold"/>
                                        <p:tgtEl>
                                          <p:spTgt spid="53"/>
                                        </p:tgtEl>
                                        <p:attrNameLst>
                                          <p:attrName>ppt_x</p:attrName>
                                          <p:attrName>ppt_y</p:attrName>
                                        </p:attrNameLst>
                                      </p:cBhvr>
                                      <p:rCtr x="12969" y="0"/>
                                    </p:animMotion>
                                  </p:childTnLst>
                                </p:cTn>
                              </p:par>
                            </p:childTnLst>
                          </p:cTn>
                        </p:par>
                        <p:par>
                          <p:cTn id="36" fill="hold">
                            <p:stCondLst>
                              <p:cond delay="2500"/>
                            </p:stCondLst>
                            <p:childTnLst>
                              <p:par>
                                <p:cTn id="37" presetID="10" presetClass="exit" presetSubtype="0" fill="hold" grpId="2" nodeType="afterEffect">
                                  <p:stCondLst>
                                    <p:cond delay="0"/>
                                  </p:stCondLst>
                                  <p:childTnLst>
                                    <p:animEffect transition="out" filter="fade">
                                      <p:cBhvr>
                                        <p:cTn id="38" dur="500"/>
                                        <p:tgtEl>
                                          <p:spTgt spid="53"/>
                                        </p:tgtEl>
                                      </p:cBhvr>
                                    </p:animEffect>
                                    <p:set>
                                      <p:cBhvr>
                                        <p:cTn id="39"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3" grpId="0" animBg="1"/>
      <p:bldP spid="53" grpId="1" animBg="1"/>
      <p:bldP spid="53"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pPr algn="l"/>
            <a:r>
              <a:rPr lang="en-US" b="1" i="0" dirty="0">
                <a:effectLst/>
              </a:rPr>
              <a:t>Problems encountered</a:t>
            </a:r>
            <a:endParaRPr lang="en-US" b="0" i="0" dirty="0">
              <a:effectLst/>
            </a:endParaRPr>
          </a:p>
        </p:txBody>
      </p:sp>
      <p:sp>
        <p:nvSpPr>
          <p:cNvPr id="8" name="TextBox 7">
            <a:extLst>
              <a:ext uri="{FF2B5EF4-FFF2-40B4-BE49-F238E27FC236}">
                <a16:creationId xmlns:a16="http://schemas.microsoft.com/office/drawing/2014/main" id="{340F1610-8ADA-A3E1-622C-79D9D088C21E}"/>
              </a:ext>
            </a:extLst>
          </p:cNvPr>
          <p:cNvSpPr txBox="1"/>
          <p:nvPr/>
        </p:nvSpPr>
        <p:spPr>
          <a:xfrm>
            <a:off x="838199" y="2060020"/>
            <a:ext cx="7315201" cy="369332"/>
          </a:xfrm>
          <a:prstGeom prst="rect">
            <a:avLst/>
          </a:prstGeom>
          <a:noFill/>
        </p:spPr>
        <p:txBody>
          <a:bodyPr wrap="square" rtlCol="0">
            <a:spAutoFit/>
          </a:bodyPr>
          <a:lstStyle/>
          <a:p>
            <a:pPr marL="285750" indent="-285750">
              <a:buFont typeface="Wingdings" panose="05000000000000000000" pitchFamily="2" charset="2"/>
              <a:buChar char="q"/>
            </a:pPr>
            <a:r>
              <a:rPr lang="en-US" i="0" dirty="0">
                <a:effectLst/>
              </a:rPr>
              <a:t>Blocking IO</a:t>
            </a:r>
            <a:endParaRPr lang="en-US" i="0" dirty="0">
              <a:solidFill>
                <a:srgbClr val="333333"/>
              </a:solidFill>
              <a:effectLst/>
            </a:endParaRPr>
          </a:p>
        </p:txBody>
      </p:sp>
      <p:sp>
        <p:nvSpPr>
          <p:cNvPr id="9" name="TextBox 8">
            <a:extLst>
              <a:ext uri="{FF2B5EF4-FFF2-40B4-BE49-F238E27FC236}">
                <a16:creationId xmlns:a16="http://schemas.microsoft.com/office/drawing/2014/main" id="{C7279AA8-E595-6030-B87B-A08F98E74C61}"/>
              </a:ext>
            </a:extLst>
          </p:cNvPr>
          <p:cNvSpPr txBox="1"/>
          <p:nvPr/>
        </p:nvSpPr>
        <p:spPr>
          <a:xfrm>
            <a:off x="838199" y="2429352"/>
            <a:ext cx="7315201" cy="369332"/>
          </a:xfrm>
          <a:prstGeom prst="rect">
            <a:avLst/>
          </a:prstGeom>
          <a:noFill/>
        </p:spPr>
        <p:txBody>
          <a:bodyPr wrap="square" rtlCol="0">
            <a:spAutoFit/>
          </a:bodyPr>
          <a:lstStyle/>
          <a:p>
            <a:pPr marL="285750" indent="-285750">
              <a:buFont typeface="Wingdings" panose="05000000000000000000" pitchFamily="2" charset="2"/>
              <a:buChar char="q"/>
            </a:pPr>
            <a:r>
              <a:rPr lang="en-US" i="0" dirty="0">
                <a:effectLst/>
              </a:rPr>
              <a:t>Performance</a:t>
            </a:r>
            <a:endParaRPr lang="en-US" i="0" dirty="0">
              <a:solidFill>
                <a:srgbClr val="333333"/>
              </a:solidFill>
              <a:effectLst/>
            </a:endParaRPr>
          </a:p>
        </p:txBody>
      </p:sp>
      <p:pic>
        <p:nvPicPr>
          <p:cNvPr id="13" name="Picture 12" descr="A person in a suit and tie&#10;&#10;Description automatically generated">
            <a:extLst>
              <a:ext uri="{FF2B5EF4-FFF2-40B4-BE49-F238E27FC236}">
                <a16:creationId xmlns:a16="http://schemas.microsoft.com/office/drawing/2014/main" id="{8AA35B7F-1E07-31FC-89FA-DE18E2DC3841}"/>
              </a:ext>
            </a:extLst>
          </p:cNvPr>
          <p:cNvPicPr>
            <a:picLocks noChangeAspect="1"/>
          </p:cNvPicPr>
          <p:nvPr/>
        </p:nvPicPr>
        <p:blipFill>
          <a:blip r:embed="rId3"/>
          <a:stretch>
            <a:fillRect/>
          </a:stretch>
        </p:blipFill>
        <p:spPr>
          <a:xfrm>
            <a:off x="6095998" y="1538894"/>
            <a:ext cx="4635499" cy="3476624"/>
          </a:xfrm>
          <a:prstGeom prst="rect">
            <a:avLst/>
          </a:prstGeom>
        </p:spPr>
      </p:pic>
      <p:pic>
        <p:nvPicPr>
          <p:cNvPr id="15" name="Picture 14" descr="A person in a suit standing in a field of yellow flowers&#10;&#10;Description automatically generated with medium confidence">
            <a:extLst>
              <a:ext uri="{FF2B5EF4-FFF2-40B4-BE49-F238E27FC236}">
                <a16:creationId xmlns:a16="http://schemas.microsoft.com/office/drawing/2014/main" id="{D0E03B4E-0151-F35D-3126-A8E8E09C900E}"/>
              </a:ext>
            </a:extLst>
          </p:cNvPr>
          <p:cNvPicPr>
            <a:picLocks noChangeAspect="1"/>
          </p:cNvPicPr>
          <p:nvPr/>
        </p:nvPicPr>
        <p:blipFill>
          <a:blip r:embed="rId4"/>
          <a:stretch>
            <a:fillRect/>
          </a:stretch>
        </p:blipFill>
        <p:spPr>
          <a:xfrm>
            <a:off x="6095999" y="1875354"/>
            <a:ext cx="4672842" cy="2803705"/>
          </a:xfrm>
          <a:prstGeom prst="rect">
            <a:avLst/>
          </a:prstGeom>
        </p:spPr>
      </p:pic>
    </p:spTree>
    <p:extLst>
      <p:ext uri="{BB962C8B-B14F-4D97-AF65-F5344CB8AC3E}">
        <p14:creationId xmlns:p14="http://schemas.microsoft.com/office/powerpoint/2010/main" val="404603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screenshot, design, aerial&#10;&#10;Description automatically generated with medium confidence">
            <a:extLst>
              <a:ext uri="{FF2B5EF4-FFF2-40B4-BE49-F238E27FC236}">
                <a16:creationId xmlns:a16="http://schemas.microsoft.com/office/drawing/2014/main" id="{801940AD-5E09-FEA3-7DE7-6EC18025E0C5}"/>
              </a:ext>
            </a:extLst>
          </p:cNvPr>
          <p:cNvPicPr>
            <a:picLocks noChangeAspect="1"/>
          </p:cNvPicPr>
          <p:nvPr/>
        </p:nvPicPr>
        <p:blipFill>
          <a:blip r:embed="rId3"/>
          <a:stretch>
            <a:fillRect/>
          </a:stretch>
        </p:blipFill>
        <p:spPr>
          <a:xfrm>
            <a:off x="3904287" y="2653383"/>
            <a:ext cx="2082289" cy="1551235"/>
          </a:xfrm>
          <a:prstGeom prst="rect">
            <a:avLst/>
          </a:prstGeom>
        </p:spPr>
      </p:pic>
      <p:sp>
        <p:nvSpPr>
          <p:cNvPr id="2" name="Title 1">
            <a:extLst>
              <a:ext uri="{FF2B5EF4-FFF2-40B4-BE49-F238E27FC236}">
                <a16:creationId xmlns:a16="http://schemas.microsoft.com/office/drawing/2014/main" id="{ADB5126C-4AE4-330C-65F9-263A10E57BD7}"/>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1585D843-0069-121B-AD01-C876FC2EA1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643E65F-CF5E-6C46-3606-1B99A326B677}"/>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FE155528-7A68-2660-3AD0-93E5F6F77763}"/>
              </a:ext>
            </a:extLst>
          </p:cNvPr>
          <p:cNvSpPr>
            <a:spLocks noGrp="1"/>
          </p:cNvSpPr>
          <p:nvPr>
            <p:ph type="sldNum" sz="quarter" idx="12"/>
          </p:nvPr>
        </p:nvSpPr>
        <p:spPr/>
        <p:txBody>
          <a:bodyPr/>
          <a:lstStyle/>
          <a:p>
            <a:fld id="{A49DFD55-3C28-40EF-9E31-A92D2E4017FF}" type="slidenum">
              <a:rPr lang="en-US" smtClean="0"/>
              <a:pPr/>
              <a:t>13</a:t>
            </a:fld>
            <a:endParaRPr lang="en-US" dirty="0"/>
          </a:p>
        </p:txBody>
      </p:sp>
      <p:pic>
        <p:nvPicPr>
          <p:cNvPr id="12" name="Picture 11" descr="A computer on a desk&#10;&#10;Description automatically generated with medium confidence">
            <a:extLst>
              <a:ext uri="{FF2B5EF4-FFF2-40B4-BE49-F238E27FC236}">
                <a16:creationId xmlns:a16="http://schemas.microsoft.com/office/drawing/2014/main" id="{74AB12CC-750F-9BD0-838D-6F98330A897C}"/>
              </a:ext>
            </a:extLst>
          </p:cNvPr>
          <p:cNvPicPr>
            <a:picLocks noChangeAspect="1"/>
          </p:cNvPicPr>
          <p:nvPr/>
        </p:nvPicPr>
        <p:blipFill>
          <a:blip r:embed="rId4"/>
          <a:stretch>
            <a:fillRect/>
          </a:stretch>
        </p:blipFill>
        <p:spPr>
          <a:xfrm>
            <a:off x="1068435" y="2766219"/>
            <a:ext cx="1767417" cy="1325563"/>
          </a:xfrm>
          <a:prstGeom prst="rect">
            <a:avLst/>
          </a:prstGeom>
        </p:spPr>
      </p:pic>
      <p:pic>
        <p:nvPicPr>
          <p:cNvPr id="28" name="Picture 27" descr="A picture containing spring, coil spring, nature, art&#10;&#10;Description automatically generated">
            <a:extLst>
              <a:ext uri="{FF2B5EF4-FFF2-40B4-BE49-F238E27FC236}">
                <a16:creationId xmlns:a16="http://schemas.microsoft.com/office/drawing/2014/main" id="{2491B9CB-B8DE-13F6-F822-8CDDD64A5306}"/>
              </a:ext>
            </a:extLst>
          </p:cNvPr>
          <p:cNvPicPr>
            <a:picLocks noChangeAspect="1"/>
          </p:cNvPicPr>
          <p:nvPr/>
        </p:nvPicPr>
        <p:blipFill>
          <a:blip r:embed="rId5"/>
          <a:stretch>
            <a:fillRect/>
          </a:stretch>
        </p:blipFill>
        <p:spPr>
          <a:xfrm>
            <a:off x="9408140" y="2571289"/>
            <a:ext cx="1715423" cy="1715423"/>
          </a:xfrm>
          <a:prstGeom prst="rect">
            <a:avLst/>
          </a:prstGeom>
        </p:spPr>
      </p:pic>
      <p:pic>
        <p:nvPicPr>
          <p:cNvPr id="36" name="Picture 35" descr="A yellow cat sitting on a computer&#10;&#10;Description automatically generated with low confidence">
            <a:extLst>
              <a:ext uri="{FF2B5EF4-FFF2-40B4-BE49-F238E27FC236}">
                <a16:creationId xmlns:a16="http://schemas.microsoft.com/office/drawing/2014/main" id="{A88176B7-5391-ABB6-C5FF-AC4C1D085CF7}"/>
              </a:ext>
            </a:extLst>
          </p:cNvPr>
          <p:cNvPicPr>
            <a:picLocks noChangeAspect="1"/>
          </p:cNvPicPr>
          <p:nvPr/>
        </p:nvPicPr>
        <p:blipFill>
          <a:blip r:embed="rId6"/>
          <a:stretch>
            <a:fillRect/>
          </a:stretch>
        </p:blipFill>
        <p:spPr>
          <a:xfrm>
            <a:off x="7055011" y="2786653"/>
            <a:ext cx="1284694" cy="1284694"/>
          </a:xfrm>
          <a:prstGeom prst="rect">
            <a:avLst/>
          </a:prstGeom>
        </p:spPr>
      </p:pic>
      <p:cxnSp>
        <p:nvCxnSpPr>
          <p:cNvPr id="38" name="Straight Arrow Connector 37">
            <a:extLst>
              <a:ext uri="{FF2B5EF4-FFF2-40B4-BE49-F238E27FC236}">
                <a16:creationId xmlns:a16="http://schemas.microsoft.com/office/drawing/2014/main" id="{D7731364-A26E-A145-F336-532511CEFDF1}"/>
              </a:ext>
            </a:extLst>
          </p:cNvPr>
          <p:cNvCxnSpPr>
            <a:cxnSpLocks/>
          </p:cNvCxnSpPr>
          <p:nvPr/>
        </p:nvCxnSpPr>
        <p:spPr>
          <a:xfrm>
            <a:off x="2006370" y="4427221"/>
            <a:ext cx="243609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90AEAB6-BA0B-20D3-70A5-630977195D2F}"/>
              </a:ext>
            </a:extLst>
          </p:cNvPr>
          <p:cNvSpPr txBox="1"/>
          <p:nvPr/>
        </p:nvSpPr>
        <p:spPr>
          <a:xfrm>
            <a:off x="2490111" y="4427221"/>
            <a:ext cx="1487843" cy="369332"/>
          </a:xfrm>
          <a:prstGeom prst="rect">
            <a:avLst/>
          </a:prstGeom>
          <a:noFill/>
        </p:spPr>
        <p:txBody>
          <a:bodyPr wrap="none" rtlCol="0">
            <a:spAutoFit/>
          </a:bodyPr>
          <a:lstStyle/>
          <a:p>
            <a:r>
              <a:rPr lang="en-US" dirty="0"/>
              <a:t>Call view API</a:t>
            </a:r>
          </a:p>
        </p:txBody>
      </p:sp>
      <p:cxnSp>
        <p:nvCxnSpPr>
          <p:cNvPr id="44" name="Straight Arrow Connector 43">
            <a:extLst>
              <a:ext uri="{FF2B5EF4-FFF2-40B4-BE49-F238E27FC236}">
                <a16:creationId xmlns:a16="http://schemas.microsoft.com/office/drawing/2014/main" id="{F0CCDE35-9775-E03D-E646-E63C15AAD7AF}"/>
              </a:ext>
            </a:extLst>
          </p:cNvPr>
          <p:cNvCxnSpPr>
            <a:cxnSpLocks/>
          </p:cNvCxnSpPr>
          <p:nvPr/>
        </p:nvCxnSpPr>
        <p:spPr>
          <a:xfrm>
            <a:off x="5369356" y="4427221"/>
            <a:ext cx="1930604" cy="1627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FE5E7EA0-4B37-1E8C-FF66-587303F328AC}"/>
              </a:ext>
            </a:extLst>
          </p:cNvPr>
          <p:cNvSpPr txBox="1"/>
          <p:nvPr/>
        </p:nvSpPr>
        <p:spPr>
          <a:xfrm>
            <a:off x="6096000" y="4427221"/>
            <a:ext cx="724044" cy="369332"/>
          </a:xfrm>
          <a:prstGeom prst="rect">
            <a:avLst/>
          </a:prstGeom>
          <a:noFill/>
        </p:spPr>
        <p:txBody>
          <a:bodyPr wrap="none" rtlCol="0">
            <a:spAutoFit/>
          </a:bodyPr>
          <a:lstStyle/>
          <a:p>
            <a:r>
              <a:rPr lang="en-US" dirty="0"/>
              <a:t>Event</a:t>
            </a:r>
          </a:p>
        </p:txBody>
      </p:sp>
      <p:cxnSp>
        <p:nvCxnSpPr>
          <p:cNvPr id="48" name="Straight Arrow Connector 47">
            <a:extLst>
              <a:ext uri="{FF2B5EF4-FFF2-40B4-BE49-F238E27FC236}">
                <a16:creationId xmlns:a16="http://schemas.microsoft.com/office/drawing/2014/main" id="{88A51F5F-C1F2-0376-D27C-191BE70400AC}"/>
              </a:ext>
            </a:extLst>
          </p:cNvPr>
          <p:cNvCxnSpPr>
            <a:cxnSpLocks/>
          </p:cNvCxnSpPr>
          <p:nvPr/>
        </p:nvCxnSpPr>
        <p:spPr>
          <a:xfrm>
            <a:off x="7909560" y="4443497"/>
            <a:ext cx="225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B3F9943-F8B5-D10A-2564-3B7F984498A7}"/>
              </a:ext>
            </a:extLst>
          </p:cNvPr>
          <p:cNvSpPr txBox="1"/>
          <p:nvPr/>
        </p:nvSpPr>
        <p:spPr>
          <a:xfrm>
            <a:off x="8116475" y="4409350"/>
            <a:ext cx="1843005" cy="369332"/>
          </a:xfrm>
          <a:prstGeom prst="rect">
            <a:avLst/>
          </a:prstGeom>
          <a:noFill/>
        </p:spPr>
        <p:txBody>
          <a:bodyPr wrap="none" rtlCol="0">
            <a:spAutoFit/>
          </a:bodyPr>
          <a:lstStyle/>
          <a:p>
            <a:r>
              <a:rPr lang="en-US" dirty="0"/>
              <a:t>+1 product view </a:t>
            </a:r>
          </a:p>
        </p:txBody>
      </p:sp>
      <p:sp>
        <p:nvSpPr>
          <p:cNvPr id="3" name="Rectangle: Rounded Corners 2">
            <a:extLst>
              <a:ext uri="{FF2B5EF4-FFF2-40B4-BE49-F238E27FC236}">
                <a16:creationId xmlns:a16="http://schemas.microsoft.com/office/drawing/2014/main" id="{21C8066B-3FBE-ED84-9467-CCF3770CE12B}"/>
              </a:ext>
            </a:extLst>
          </p:cNvPr>
          <p:cNvSpPr/>
          <p:nvPr/>
        </p:nvSpPr>
        <p:spPr>
          <a:xfrm>
            <a:off x="7391400" y="2653384"/>
            <a:ext cx="1005840" cy="47941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worker</a:t>
            </a:r>
          </a:p>
        </p:txBody>
      </p:sp>
      <p:sp>
        <p:nvSpPr>
          <p:cNvPr id="7" name="TextBox 6">
            <a:extLst>
              <a:ext uri="{FF2B5EF4-FFF2-40B4-BE49-F238E27FC236}">
                <a16:creationId xmlns:a16="http://schemas.microsoft.com/office/drawing/2014/main" id="{F25C3456-0288-1D1B-17FE-89EFFE44D8A2}"/>
              </a:ext>
            </a:extLst>
          </p:cNvPr>
          <p:cNvSpPr txBox="1"/>
          <p:nvPr/>
        </p:nvSpPr>
        <p:spPr>
          <a:xfrm>
            <a:off x="838200" y="1685124"/>
            <a:ext cx="1992853" cy="369332"/>
          </a:xfrm>
          <a:prstGeom prst="rect">
            <a:avLst/>
          </a:prstGeom>
          <a:noFill/>
        </p:spPr>
        <p:txBody>
          <a:bodyPr wrap="none" rtlCol="0">
            <a:spAutoFit/>
          </a:bodyPr>
          <a:lstStyle/>
          <a:p>
            <a:r>
              <a:rPr lang="en-US" b="1" i="0" dirty="0">
                <a:effectLst/>
              </a:rPr>
              <a:t>Event-driven job</a:t>
            </a:r>
            <a:endParaRPr lang="en-US" dirty="0"/>
          </a:p>
        </p:txBody>
      </p:sp>
    </p:spTree>
    <p:extLst>
      <p:ext uri="{BB962C8B-B14F-4D97-AF65-F5344CB8AC3E}">
        <p14:creationId xmlns:p14="http://schemas.microsoft.com/office/powerpoint/2010/main" val="74350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P spid="49"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r>
              <a:rPr lang="en-US" b="1" dirty="0"/>
              <a:t>Event-driven job</a:t>
            </a:r>
            <a:endParaRPr lang="en-US" dirty="0"/>
          </a:p>
        </p:txBody>
      </p:sp>
      <p:sp>
        <p:nvSpPr>
          <p:cNvPr id="8" name="TextBox 7">
            <a:extLst>
              <a:ext uri="{FF2B5EF4-FFF2-40B4-BE49-F238E27FC236}">
                <a16:creationId xmlns:a16="http://schemas.microsoft.com/office/drawing/2014/main" id="{340F1610-8ADA-A3E1-622C-79D9D088C21E}"/>
              </a:ext>
            </a:extLst>
          </p:cNvPr>
          <p:cNvSpPr txBox="1"/>
          <p:nvPr/>
        </p:nvSpPr>
        <p:spPr>
          <a:xfrm>
            <a:off x="838199" y="2516346"/>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Non-blocking IO</a:t>
            </a:r>
            <a:endParaRPr lang="en-US" i="0" dirty="0">
              <a:solidFill>
                <a:srgbClr val="333333"/>
              </a:solidFill>
              <a:effectLst/>
              <a:latin typeface="-apple-system"/>
            </a:endParaRPr>
          </a:p>
        </p:txBody>
      </p:sp>
      <p:sp>
        <p:nvSpPr>
          <p:cNvPr id="9" name="TextBox 8">
            <a:extLst>
              <a:ext uri="{FF2B5EF4-FFF2-40B4-BE49-F238E27FC236}">
                <a16:creationId xmlns:a16="http://schemas.microsoft.com/office/drawing/2014/main" id="{C7279AA8-E595-6030-B87B-A08F98E74C61}"/>
              </a:ext>
            </a:extLst>
          </p:cNvPr>
          <p:cNvSpPr txBox="1"/>
          <p:nvPr/>
        </p:nvSpPr>
        <p:spPr>
          <a:xfrm>
            <a:off x="838199" y="2885678"/>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Throttling</a:t>
            </a:r>
            <a:endParaRPr lang="en-US" i="0" dirty="0">
              <a:solidFill>
                <a:srgbClr val="333333"/>
              </a:solidFill>
              <a:effectLst/>
              <a:latin typeface="-apple-system"/>
            </a:endParaRPr>
          </a:p>
        </p:txBody>
      </p:sp>
      <p:sp>
        <p:nvSpPr>
          <p:cNvPr id="7" name="TextBox 6">
            <a:extLst>
              <a:ext uri="{FF2B5EF4-FFF2-40B4-BE49-F238E27FC236}">
                <a16:creationId xmlns:a16="http://schemas.microsoft.com/office/drawing/2014/main" id="{10630FD4-B62E-0599-A855-FC55D9DFCC9F}"/>
              </a:ext>
            </a:extLst>
          </p:cNvPr>
          <p:cNvSpPr txBox="1"/>
          <p:nvPr/>
        </p:nvSpPr>
        <p:spPr>
          <a:xfrm>
            <a:off x="838199" y="2147014"/>
            <a:ext cx="1807482" cy="369332"/>
          </a:xfrm>
          <a:prstGeom prst="rect">
            <a:avLst/>
          </a:prstGeom>
          <a:noFill/>
        </p:spPr>
        <p:txBody>
          <a:bodyPr wrap="none" rtlCol="0">
            <a:spAutoFit/>
          </a:bodyPr>
          <a:lstStyle/>
          <a:p>
            <a:r>
              <a:rPr lang="en-US" dirty="0"/>
              <a:t>Problems solved</a:t>
            </a:r>
          </a:p>
        </p:txBody>
      </p:sp>
      <p:sp>
        <p:nvSpPr>
          <p:cNvPr id="10" name="TextBox 9">
            <a:extLst>
              <a:ext uri="{FF2B5EF4-FFF2-40B4-BE49-F238E27FC236}">
                <a16:creationId xmlns:a16="http://schemas.microsoft.com/office/drawing/2014/main" id="{88C66B37-0877-33F0-2AC6-D6D59AA3A6D3}"/>
              </a:ext>
            </a:extLst>
          </p:cNvPr>
          <p:cNvSpPr txBox="1"/>
          <p:nvPr/>
        </p:nvSpPr>
        <p:spPr>
          <a:xfrm>
            <a:off x="838199" y="3993674"/>
            <a:ext cx="7315201"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Performance</a:t>
            </a:r>
            <a:endParaRPr lang="en-US" i="0" dirty="0">
              <a:solidFill>
                <a:srgbClr val="333333"/>
              </a:solidFill>
              <a:effectLst/>
              <a:latin typeface="-apple-system"/>
            </a:endParaRPr>
          </a:p>
        </p:txBody>
      </p:sp>
      <p:sp>
        <p:nvSpPr>
          <p:cNvPr id="11" name="TextBox 10">
            <a:extLst>
              <a:ext uri="{FF2B5EF4-FFF2-40B4-BE49-F238E27FC236}">
                <a16:creationId xmlns:a16="http://schemas.microsoft.com/office/drawing/2014/main" id="{F3B1DB76-8916-244C-49E9-018791A64E59}"/>
              </a:ext>
            </a:extLst>
          </p:cNvPr>
          <p:cNvSpPr txBox="1"/>
          <p:nvPr/>
        </p:nvSpPr>
        <p:spPr>
          <a:xfrm>
            <a:off x="838199" y="4363006"/>
            <a:ext cx="7315201"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Busy IO</a:t>
            </a:r>
            <a:endParaRPr lang="en-US" i="0" dirty="0">
              <a:solidFill>
                <a:srgbClr val="333333"/>
              </a:solidFill>
              <a:effectLst/>
              <a:latin typeface="-apple-system"/>
            </a:endParaRPr>
          </a:p>
        </p:txBody>
      </p:sp>
      <p:sp>
        <p:nvSpPr>
          <p:cNvPr id="12" name="TextBox 11">
            <a:extLst>
              <a:ext uri="{FF2B5EF4-FFF2-40B4-BE49-F238E27FC236}">
                <a16:creationId xmlns:a16="http://schemas.microsoft.com/office/drawing/2014/main" id="{59B14F5B-EAEE-FC5E-2159-70B8135CCFCC}"/>
              </a:ext>
            </a:extLst>
          </p:cNvPr>
          <p:cNvSpPr txBox="1"/>
          <p:nvPr/>
        </p:nvSpPr>
        <p:spPr>
          <a:xfrm>
            <a:off x="838199" y="3624342"/>
            <a:ext cx="2228174" cy="369332"/>
          </a:xfrm>
          <a:prstGeom prst="rect">
            <a:avLst/>
          </a:prstGeom>
          <a:noFill/>
        </p:spPr>
        <p:txBody>
          <a:bodyPr wrap="none" rtlCol="0">
            <a:spAutoFit/>
          </a:bodyPr>
          <a:lstStyle/>
          <a:p>
            <a:r>
              <a:rPr lang="en-US" dirty="0"/>
              <a:t>Remaining problems</a:t>
            </a:r>
          </a:p>
        </p:txBody>
      </p:sp>
    </p:spTree>
    <p:extLst>
      <p:ext uri="{BB962C8B-B14F-4D97-AF65-F5344CB8AC3E}">
        <p14:creationId xmlns:p14="http://schemas.microsoft.com/office/powerpoint/2010/main" val="1500261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126C-4AE4-330C-65F9-263A10E57BD7}"/>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1585D843-0069-121B-AD01-C876FC2EA1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643E65F-CF5E-6C46-3606-1B99A326B677}"/>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FE155528-7A68-2660-3AD0-93E5F6F77763}"/>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24" name="Picture 23" descr="A picture containing screenshot, design, aerial&#10;&#10;Description automatically generated with medium confidence">
            <a:extLst>
              <a:ext uri="{FF2B5EF4-FFF2-40B4-BE49-F238E27FC236}">
                <a16:creationId xmlns:a16="http://schemas.microsoft.com/office/drawing/2014/main" id="{801940AD-5E09-FEA3-7DE7-6EC18025E0C5}"/>
              </a:ext>
            </a:extLst>
          </p:cNvPr>
          <p:cNvPicPr>
            <a:picLocks noChangeAspect="1"/>
          </p:cNvPicPr>
          <p:nvPr/>
        </p:nvPicPr>
        <p:blipFill>
          <a:blip r:embed="rId2"/>
          <a:stretch>
            <a:fillRect/>
          </a:stretch>
        </p:blipFill>
        <p:spPr>
          <a:xfrm>
            <a:off x="3777068" y="2346192"/>
            <a:ext cx="1789305" cy="1332972"/>
          </a:xfrm>
          <a:prstGeom prst="rect">
            <a:avLst/>
          </a:prstGeom>
        </p:spPr>
      </p:pic>
      <p:pic>
        <p:nvPicPr>
          <p:cNvPr id="12" name="Picture 11" descr="A computer on a desk&#10;&#10;Description automatically generated with medium confidence">
            <a:extLst>
              <a:ext uri="{FF2B5EF4-FFF2-40B4-BE49-F238E27FC236}">
                <a16:creationId xmlns:a16="http://schemas.microsoft.com/office/drawing/2014/main" id="{74AB12CC-750F-9BD0-838D-6F98330A897C}"/>
              </a:ext>
            </a:extLst>
          </p:cNvPr>
          <p:cNvPicPr>
            <a:picLocks noChangeAspect="1"/>
          </p:cNvPicPr>
          <p:nvPr/>
        </p:nvPicPr>
        <p:blipFill>
          <a:blip r:embed="rId3"/>
          <a:stretch>
            <a:fillRect/>
          </a:stretch>
        </p:blipFill>
        <p:spPr>
          <a:xfrm>
            <a:off x="1070777" y="2443152"/>
            <a:ext cx="1518736" cy="1139053"/>
          </a:xfrm>
          <a:prstGeom prst="rect">
            <a:avLst/>
          </a:prstGeom>
        </p:spPr>
      </p:pic>
      <p:pic>
        <p:nvPicPr>
          <p:cNvPr id="28" name="Picture 27" descr="A picture containing spring, coil spring, nature, art&#10;&#10;Description automatically generated">
            <a:extLst>
              <a:ext uri="{FF2B5EF4-FFF2-40B4-BE49-F238E27FC236}">
                <a16:creationId xmlns:a16="http://schemas.microsoft.com/office/drawing/2014/main" id="{2491B9CB-B8DE-13F6-F822-8CDDD64A5306}"/>
              </a:ext>
            </a:extLst>
          </p:cNvPr>
          <p:cNvPicPr>
            <a:picLocks noChangeAspect="1"/>
          </p:cNvPicPr>
          <p:nvPr/>
        </p:nvPicPr>
        <p:blipFill>
          <a:blip r:embed="rId4"/>
          <a:stretch>
            <a:fillRect/>
          </a:stretch>
        </p:blipFill>
        <p:spPr>
          <a:xfrm>
            <a:off x="8849928" y="2412123"/>
            <a:ext cx="1474058" cy="1474058"/>
          </a:xfrm>
          <a:prstGeom prst="rect">
            <a:avLst/>
          </a:prstGeom>
        </p:spPr>
      </p:pic>
      <p:cxnSp>
        <p:nvCxnSpPr>
          <p:cNvPr id="38" name="Straight Arrow Connector 37">
            <a:extLst>
              <a:ext uri="{FF2B5EF4-FFF2-40B4-BE49-F238E27FC236}">
                <a16:creationId xmlns:a16="http://schemas.microsoft.com/office/drawing/2014/main" id="{D7731364-A26E-A145-F336-532511CEFDF1}"/>
              </a:ext>
            </a:extLst>
          </p:cNvPr>
          <p:cNvCxnSpPr>
            <a:cxnSpLocks/>
          </p:cNvCxnSpPr>
          <p:nvPr/>
        </p:nvCxnSpPr>
        <p:spPr>
          <a:xfrm>
            <a:off x="2157502" y="3886181"/>
            <a:ext cx="209332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90AEAB6-BA0B-20D3-70A5-630977195D2F}"/>
              </a:ext>
            </a:extLst>
          </p:cNvPr>
          <p:cNvSpPr txBox="1"/>
          <p:nvPr/>
        </p:nvSpPr>
        <p:spPr>
          <a:xfrm>
            <a:off x="2157502" y="3867696"/>
            <a:ext cx="2003417" cy="369332"/>
          </a:xfrm>
          <a:prstGeom prst="rect">
            <a:avLst/>
          </a:prstGeom>
          <a:noFill/>
        </p:spPr>
        <p:txBody>
          <a:bodyPr wrap="square" rtlCol="0">
            <a:spAutoFit/>
          </a:bodyPr>
          <a:lstStyle/>
          <a:p>
            <a:pPr algn="ctr"/>
            <a:r>
              <a:rPr lang="en-US" dirty="0"/>
              <a:t>Call view API</a:t>
            </a:r>
          </a:p>
        </p:txBody>
      </p:sp>
      <p:cxnSp>
        <p:nvCxnSpPr>
          <p:cNvPr id="44" name="Straight Arrow Connector 43">
            <a:extLst>
              <a:ext uri="{FF2B5EF4-FFF2-40B4-BE49-F238E27FC236}">
                <a16:creationId xmlns:a16="http://schemas.microsoft.com/office/drawing/2014/main" id="{F0CCDE35-9775-E03D-E646-E63C15AAD7AF}"/>
              </a:ext>
            </a:extLst>
          </p:cNvPr>
          <p:cNvCxnSpPr>
            <a:cxnSpLocks/>
          </p:cNvCxnSpPr>
          <p:nvPr/>
        </p:nvCxnSpPr>
        <p:spPr>
          <a:xfrm>
            <a:off x="5266519" y="3886181"/>
            <a:ext cx="1658962" cy="1398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FE5E7EA0-4B37-1E8C-FF66-587303F328AC}"/>
              </a:ext>
            </a:extLst>
          </p:cNvPr>
          <p:cNvSpPr txBox="1"/>
          <p:nvPr/>
        </p:nvSpPr>
        <p:spPr>
          <a:xfrm>
            <a:off x="5310072" y="3886181"/>
            <a:ext cx="1372964" cy="369332"/>
          </a:xfrm>
          <a:prstGeom prst="rect">
            <a:avLst/>
          </a:prstGeom>
          <a:noFill/>
        </p:spPr>
        <p:txBody>
          <a:bodyPr wrap="square" rtlCol="0">
            <a:spAutoFit/>
          </a:bodyPr>
          <a:lstStyle/>
          <a:p>
            <a:pPr algn="ctr"/>
            <a:r>
              <a:rPr lang="en-US" dirty="0"/>
              <a:t>Event</a:t>
            </a:r>
          </a:p>
        </p:txBody>
      </p:sp>
      <p:cxnSp>
        <p:nvCxnSpPr>
          <p:cNvPr id="48" name="Straight Arrow Connector 47">
            <a:extLst>
              <a:ext uri="{FF2B5EF4-FFF2-40B4-BE49-F238E27FC236}">
                <a16:creationId xmlns:a16="http://schemas.microsoft.com/office/drawing/2014/main" id="{88A51F5F-C1F2-0376-D27C-191BE70400AC}"/>
              </a:ext>
            </a:extLst>
          </p:cNvPr>
          <p:cNvCxnSpPr>
            <a:cxnSpLocks/>
          </p:cNvCxnSpPr>
          <p:nvPr/>
        </p:nvCxnSpPr>
        <p:spPr>
          <a:xfrm>
            <a:off x="7305895" y="3900167"/>
            <a:ext cx="1760727" cy="183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B3F9943-F8B5-D10A-2564-3B7F984498A7}"/>
              </a:ext>
            </a:extLst>
          </p:cNvPr>
          <p:cNvSpPr txBox="1"/>
          <p:nvPr/>
        </p:nvSpPr>
        <p:spPr>
          <a:xfrm>
            <a:off x="7204223" y="3927279"/>
            <a:ext cx="1826444" cy="369332"/>
          </a:xfrm>
          <a:prstGeom prst="rect">
            <a:avLst/>
          </a:prstGeom>
          <a:noFill/>
        </p:spPr>
        <p:txBody>
          <a:bodyPr wrap="square" rtlCol="0">
            <a:spAutoFit/>
          </a:bodyPr>
          <a:lstStyle/>
          <a:p>
            <a:pPr algn="ctr"/>
            <a:r>
              <a:rPr lang="en-US" dirty="0"/>
              <a:t>+1 product view </a:t>
            </a:r>
          </a:p>
        </p:txBody>
      </p:sp>
      <p:grpSp>
        <p:nvGrpSpPr>
          <p:cNvPr id="13" name="Group 12">
            <a:extLst>
              <a:ext uri="{FF2B5EF4-FFF2-40B4-BE49-F238E27FC236}">
                <a16:creationId xmlns:a16="http://schemas.microsoft.com/office/drawing/2014/main" id="{40680480-6A7F-0446-37D9-6AD5E967DF6F}"/>
              </a:ext>
            </a:extLst>
          </p:cNvPr>
          <p:cNvGrpSpPr/>
          <p:nvPr/>
        </p:nvGrpSpPr>
        <p:grpSpPr>
          <a:xfrm>
            <a:off x="6753928" y="2403453"/>
            <a:ext cx="1153372" cy="1218450"/>
            <a:chOff x="6753928" y="2329803"/>
            <a:chExt cx="1153372" cy="1218450"/>
          </a:xfrm>
        </p:grpSpPr>
        <p:pic>
          <p:nvPicPr>
            <p:cNvPr id="36" name="Picture 35" descr="A yellow cat sitting on a computer&#10;&#10;Description automatically generated with low confidence">
              <a:extLst>
                <a:ext uri="{FF2B5EF4-FFF2-40B4-BE49-F238E27FC236}">
                  <a16:creationId xmlns:a16="http://schemas.microsoft.com/office/drawing/2014/main" id="{A88176B7-5391-ABB6-C5FF-AC4C1D085CF7}"/>
                </a:ext>
              </a:extLst>
            </p:cNvPr>
            <p:cNvPicPr>
              <a:picLocks noChangeAspect="1"/>
            </p:cNvPicPr>
            <p:nvPr/>
          </p:nvPicPr>
          <p:blipFill>
            <a:blip r:embed="rId5"/>
            <a:stretch>
              <a:fillRect/>
            </a:stretch>
          </p:blipFill>
          <p:spPr>
            <a:xfrm>
              <a:off x="6753928" y="2444318"/>
              <a:ext cx="1103934" cy="1103935"/>
            </a:xfrm>
            <a:prstGeom prst="rect">
              <a:avLst/>
            </a:prstGeom>
          </p:spPr>
        </p:pic>
        <p:sp>
          <p:nvSpPr>
            <p:cNvPr id="3" name="Rectangle: Rounded Corners 2">
              <a:extLst>
                <a:ext uri="{FF2B5EF4-FFF2-40B4-BE49-F238E27FC236}">
                  <a16:creationId xmlns:a16="http://schemas.microsoft.com/office/drawing/2014/main" id="{21C8066B-3FBE-ED84-9467-CCF3770CE12B}"/>
                </a:ext>
              </a:extLst>
            </p:cNvPr>
            <p:cNvSpPr/>
            <p:nvPr/>
          </p:nvSpPr>
          <p:spPr>
            <a:xfrm>
              <a:off x="6992472" y="2329803"/>
              <a:ext cx="914828" cy="4119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worker</a:t>
              </a:r>
            </a:p>
          </p:txBody>
        </p:sp>
      </p:grpSp>
      <p:sp>
        <p:nvSpPr>
          <p:cNvPr id="7" name="TextBox 6">
            <a:extLst>
              <a:ext uri="{FF2B5EF4-FFF2-40B4-BE49-F238E27FC236}">
                <a16:creationId xmlns:a16="http://schemas.microsoft.com/office/drawing/2014/main" id="{F25C3456-0288-1D1B-17FE-89EFFE44D8A2}"/>
              </a:ext>
            </a:extLst>
          </p:cNvPr>
          <p:cNvSpPr txBox="1"/>
          <p:nvPr/>
        </p:nvSpPr>
        <p:spPr>
          <a:xfrm>
            <a:off x="838200" y="1685124"/>
            <a:ext cx="4831080" cy="369332"/>
          </a:xfrm>
          <a:prstGeom prst="rect">
            <a:avLst/>
          </a:prstGeom>
          <a:noFill/>
        </p:spPr>
        <p:txBody>
          <a:bodyPr wrap="square" rtlCol="0">
            <a:spAutoFit/>
          </a:bodyPr>
          <a:lstStyle/>
          <a:p>
            <a:r>
              <a:rPr lang="en-US" b="1" i="0" dirty="0">
                <a:effectLst/>
              </a:rPr>
              <a:t>Event-driven job + </a:t>
            </a:r>
            <a:r>
              <a:rPr lang="en-US" b="1" dirty="0"/>
              <a:t>S</a:t>
            </a:r>
            <a:r>
              <a:rPr lang="en-US" b="1" i="0" dirty="0">
                <a:effectLst/>
              </a:rPr>
              <a:t>cheduled job</a:t>
            </a:r>
            <a:endParaRPr lang="en-US" dirty="0"/>
          </a:p>
        </p:txBody>
      </p:sp>
      <p:pic>
        <p:nvPicPr>
          <p:cNvPr id="14" name="Picture 13" descr="A picture containing spring, coil spring, nature, art&#10;&#10;Description automatically generated">
            <a:extLst>
              <a:ext uri="{FF2B5EF4-FFF2-40B4-BE49-F238E27FC236}">
                <a16:creationId xmlns:a16="http://schemas.microsoft.com/office/drawing/2014/main" id="{1C47D032-C7B8-DE38-BCC6-8F6479CB3581}"/>
              </a:ext>
            </a:extLst>
          </p:cNvPr>
          <p:cNvPicPr>
            <a:picLocks noChangeAspect="1"/>
          </p:cNvPicPr>
          <p:nvPr/>
        </p:nvPicPr>
        <p:blipFill>
          <a:blip r:embed="rId4"/>
          <a:stretch>
            <a:fillRect/>
          </a:stretch>
        </p:blipFill>
        <p:spPr>
          <a:xfrm>
            <a:off x="8849928" y="2417306"/>
            <a:ext cx="1474058" cy="1474058"/>
          </a:xfrm>
          <a:prstGeom prst="rect">
            <a:avLst/>
          </a:prstGeom>
        </p:spPr>
      </p:pic>
      <p:sp>
        <p:nvSpPr>
          <p:cNvPr id="15" name="Flowchart: Multidocument 14">
            <a:extLst>
              <a:ext uri="{FF2B5EF4-FFF2-40B4-BE49-F238E27FC236}">
                <a16:creationId xmlns:a16="http://schemas.microsoft.com/office/drawing/2014/main" id="{A22AD7E5-212E-A333-FB29-C5D8C7EEB6FE}"/>
              </a:ext>
            </a:extLst>
          </p:cNvPr>
          <p:cNvSpPr/>
          <p:nvPr/>
        </p:nvSpPr>
        <p:spPr>
          <a:xfrm>
            <a:off x="9020783" y="2901024"/>
            <a:ext cx="1132348" cy="496255"/>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Cache</a:t>
            </a:r>
          </a:p>
        </p:txBody>
      </p:sp>
      <p:sp>
        <p:nvSpPr>
          <p:cNvPr id="17" name="Flowchart: Document 16">
            <a:extLst>
              <a:ext uri="{FF2B5EF4-FFF2-40B4-BE49-F238E27FC236}">
                <a16:creationId xmlns:a16="http://schemas.microsoft.com/office/drawing/2014/main" id="{BE72306A-7C64-BE38-4275-EF2D7A1D46CD}"/>
              </a:ext>
            </a:extLst>
          </p:cNvPr>
          <p:cNvSpPr/>
          <p:nvPr/>
        </p:nvSpPr>
        <p:spPr>
          <a:xfrm>
            <a:off x="5391573" y="5217424"/>
            <a:ext cx="1320795" cy="860662"/>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Scheduled</a:t>
            </a:r>
          </a:p>
          <a:p>
            <a:pPr algn="ctr"/>
            <a:r>
              <a:rPr lang="en-US" dirty="0"/>
              <a:t>Worker</a:t>
            </a:r>
          </a:p>
        </p:txBody>
      </p:sp>
      <p:cxnSp>
        <p:nvCxnSpPr>
          <p:cNvPr id="19" name="Straight Arrow Connector 18">
            <a:extLst>
              <a:ext uri="{FF2B5EF4-FFF2-40B4-BE49-F238E27FC236}">
                <a16:creationId xmlns:a16="http://schemas.microsoft.com/office/drawing/2014/main" id="{8DB797BA-F631-E8B2-0138-5FD29E9AE350}"/>
              </a:ext>
            </a:extLst>
          </p:cNvPr>
          <p:cNvCxnSpPr>
            <a:cxnSpLocks/>
          </p:cNvCxnSpPr>
          <p:nvPr/>
        </p:nvCxnSpPr>
        <p:spPr>
          <a:xfrm flipH="1">
            <a:off x="6683036" y="3886181"/>
            <a:ext cx="2903921" cy="13563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224D149-B856-4238-00EC-FF86E6E688AC}"/>
              </a:ext>
            </a:extLst>
          </p:cNvPr>
          <p:cNvCxnSpPr>
            <a:cxnSpLocks/>
            <a:stCxn id="17" idx="3"/>
          </p:cNvCxnSpPr>
          <p:nvPr/>
        </p:nvCxnSpPr>
        <p:spPr>
          <a:xfrm>
            <a:off x="6712368" y="5647755"/>
            <a:ext cx="23182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19150D89-FDC1-0D33-570D-D9B6AC957011}"/>
              </a:ext>
            </a:extLst>
          </p:cNvPr>
          <p:cNvSpPr txBox="1"/>
          <p:nvPr/>
        </p:nvSpPr>
        <p:spPr>
          <a:xfrm rot="20097320">
            <a:off x="7166907" y="4559102"/>
            <a:ext cx="1826444" cy="369332"/>
          </a:xfrm>
          <a:prstGeom prst="rect">
            <a:avLst/>
          </a:prstGeom>
          <a:noFill/>
        </p:spPr>
        <p:txBody>
          <a:bodyPr wrap="square" rtlCol="0">
            <a:spAutoFit/>
          </a:bodyPr>
          <a:lstStyle/>
          <a:p>
            <a:pPr algn="ctr"/>
            <a:r>
              <a:rPr lang="en-US" dirty="0">
                <a:solidFill>
                  <a:srgbClr val="FF0000"/>
                </a:solidFill>
              </a:rPr>
              <a:t>-n</a:t>
            </a:r>
            <a:r>
              <a:rPr lang="en-US" dirty="0"/>
              <a:t> product view </a:t>
            </a:r>
          </a:p>
        </p:txBody>
      </p:sp>
      <p:sp>
        <p:nvSpPr>
          <p:cNvPr id="37" name="TextBox 36">
            <a:extLst>
              <a:ext uri="{FF2B5EF4-FFF2-40B4-BE49-F238E27FC236}">
                <a16:creationId xmlns:a16="http://schemas.microsoft.com/office/drawing/2014/main" id="{74E223EB-D5B0-B450-721B-5C8387CF6021}"/>
              </a:ext>
            </a:extLst>
          </p:cNvPr>
          <p:cNvSpPr txBox="1"/>
          <p:nvPr/>
        </p:nvSpPr>
        <p:spPr>
          <a:xfrm>
            <a:off x="6992472" y="5632721"/>
            <a:ext cx="1826444" cy="369332"/>
          </a:xfrm>
          <a:prstGeom prst="rect">
            <a:avLst/>
          </a:prstGeom>
          <a:noFill/>
        </p:spPr>
        <p:txBody>
          <a:bodyPr wrap="square" rtlCol="0">
            <a:spAutoFit/>
          </a:bodyPr>
          <a:lstStyle/>
          <a:p>
            <a:pPr algn="ctr"/>
            <a:r>
              <a:rPr lang="en-US" dirty="0">
                <a:solidFill>
                  <a:srgbClr val="FF0000"/>
                </a:solidFill>
              </a:rPr>
              <a:t>+n</a:t>
            </a:r>
            <a:r>
              <a:rPr lang="en-US" dirty="0"/>
              <a:t> product view </a:t>
            </a:r>
          </a:p>
        </p:txBody>
      </p:sp>
    </p:spTree>
    <p:extLst>
      <p:ext uri="{BB962C8B-B14F-4D97-AF65-F5344CB8AC3E}">
        <p14:creationId xmlns:p14="http://schemas.microsoft.com/office/powerpoint/2010/main" val="1598505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7037E-6 L 1.875E-6 0.36574 " pathEditMode="relative" rAng="0" ptsTypes="AA">
                                      <p:cBhvr>
                                        <p:cTn id="6" dur="2000" fill="hold"/>
                                        <p:tgtEl>
                                          <p:spTgt spid="14"/>
                                        </p:tgtEl>
                                        <p:attrNameLst>
                                          <p:attrName>ppt_x</p:attrName>
                                          <p:attrName>ppt_y</p:attrName>
                                        </p:attrNameLst>
                                      </p:cBhvr>
                                      <p:rCtr x="0" y="18287"/>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35"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r>
              <a:rPr lang="en-US" b="1" i="0" dirty="0">
                <a:effectLst/>
              </a:rPr>
              <a:t>Event-driven job + </a:t>
            </a:r>
            <a:r>
              <a:rPr lang="en-US" b="1" dirty="0"/>
              <a:t>S</a:t>
            </a:r>
            <a:r>
              <a:rPr lang="en-US" b="1" i="0" dirty="0">
                <a:effectLst/>
              </a:rPr>
              <a:t>cheduled job</a:t>
            </a:r>
            <a:endParaRPr lang="en-US" dirty="0"/>
          </a:p>
        </p:txBody>
      </p:sp>
      <p:sp>
        <p:nvSpPr>
          <p:cNvPr id="8" name="TextBox 7">
            <a:extLst>
              <a:ext uri="{FF2B5EF4-FFF2-40B4-BE49-F238E27FC236}">
                <a16:creationId xmlns:a16="http://schemas.microsoft.com/office/drawing/2014/main" id="{340F1610-8ADA-A3E1-622C-79D9D088C21E}"/>
              </a:ext>
            </a:extLst>
          </p:cNvPr>
          <p:cNvSpPr txBox="1"/>
          <p:nvPr/>
        </p:nvSpPr>
        <p:spPr>
          <a:xfrm>
            <a:off x="838199" y="2516346"/>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Non-blocking IO</a:t>
            </a:r>
            <a:endParaRPr lang="en-US" i="0" dirty="0">
              <a:solidFill>
                <a:srgbClr val="333333"/>
              </a:solidFill>
              <a:effectLst/>
              <a:latin typeface="-apple-system"/>
            </a:endParaRPr>
          </a:p>
        </p:txBody>
      </p:sp>
      <p:sp>
        <p:nvSpPr>
          <p:cNvPr id="9" name="TextBox 8">
            <a:extLst>
              <a:ext uri="{FF2B5EF4-FFF2-40B4-BE49-F238E27FC236}">
                <a16:creationId xmlns:a16="http://schemas.microsoft.com/office/drawing/2014/main" id="{C7279AA8-E595-6030-B87B-A08F98E74C61}"/>
              </a:ext>
            </a:extLst>
          </p:cNvPr>
          <p:cNvSpPr txBox="1"/>
          <p:nvPr/>
        </p:nvSpPr>
        <p:spPr>
          <a:xfrm>
            <a:off x="838199" y="2885678"/>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Throttling</a:t>
            </a:r>
            <a:endParaRPr lang="en-US" i="0" dirty="0">
              <a:solidFill>
                <a:srgbClr val="333333"/>
              </a:solidFill>
              <a:effectLst/>
              <a:latin typeface="-apple-system"/>
            </a:endParaRPr>
          </a:p>
        </p:txBody>
      </p:sp>
      <p:sp>
        <p:nvSpPr>
          <p:cNvPr id="7" name="TextBox 6">
            <a:extLst>
              <a:ext uri="{FF2B5EF4-FFF2-40B4-BE49-F238E27FC236}">
                <a16:creationId xmlns:a16="http://schemas.microsoft.com/office/drawing/2014/main" id="{10630FD4-B62E-0599-A855-FC55D9DFCC9F}"/>
              </a:ext>
            </a:extLst>
          </p:cNvPr>
          <p:cNvSpPr txBox="1"/>
          <p:nvPr/>
        </p:nvSpPr>
        <p:spPr>
          <a:xfrm>
            <a:off x="838199" y="2147014"/>
            <a:ext cx="1807482" cy="369332"/>
          </a:xfrm>
          <a:prstGeom prst="rect">
            <a:avLst/>
          </a:prstGeom>
          <a:noFill/>
        </p:spPr>
        <p:txBody>
          <a:bodyPr wrap="none" rtlCol="0">
            <a:spAutoFit/>
          </a:bodyPr>
          <a:lstStyle/>
          <a:p>
            <a:r>
              <a:rPr lang="en-US" dirty="0"/>
              <a:t>Problems solved</a:t>
            </a:r>
          </a:p>
        </p:txBody>
      </p:sp>
      <p:sp>
        <p:nvSpPr>
          <p:cNvPr id="10" name="TextBox 9">
            <a:extLst>
              <a:ext uri="{FF2B5EF4-FFF2-40B4-BE49-F238E27FC236}">
                <a16:creationId xmlns:a16="http://schemas.microsoft.com/office/drawing/2014/main" id="{88C66B37-0877-33F0-2AC6-D6D59AA3A6D3}"/>
              </a:ext>
            </a:extLst>
          </p:cNvPr>
          <p:cNvSpPr txBox="1"/>
          <p:nvPr/>
        </p:nvSpPr>
        <p:spPr>
          <a:xfrm>
            <a:off x="838199" y="3993674"/>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Performance</a:t>
            </a:r>
            <a:endParaRPr lang="en-US" i="0" dirty="0">
              <a:solidFill>
                <a:srgbClr val="333333"/>
              </a:solidFill>
              <a:effectLst/>
              <a:latin typeface="-apple-system"/>
            </a:endParaRPr>
          </a:p>
        </p:txBody>
      </p:sp>
      <p:sp>
        <p:nvSpPr>
          <p:cNvPr id="11" name="TextBox 10">
            <a:extLst>
              <a:ext uri="{FF2B5EF4-FFF2-40B4-BE49-F238E27FC236}">
                <a16:creationId xmlns:a16="http://schemas.microsoft.com/office/drawing/2014/main" id="{F3B1DB76-8916-244C-49E9-018791A64E59}"/>
              </a:ext>
            </a:extLst>
          </p:cNvPr>
          <p:cNvSpPr txBox="1"/>
          <p:nvPr/>
        </p:nvSpPr>
        <p:spPr>
          <a:xfrm>
            <a:off x="838199" y="4363006"/>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Busy IO</a:t>
            </a:r>
            <a:endParaRPr lang="en-US" i="0" dirty="0">
              <a:solidFill>
                <a:srgbClr val="333333"/>
              </a:solidFill>
              <a:effectLst/>
              <a:latin typeface="-apple-system"/>
            </a:endParaRPr>
          </a:p>
        </p:txBody>
      </p:sp>
      <p:sp>
        <p:nvSpPr>
          <p:cNvPr id="12" name="TextBox 11">
            <a:extLst>
              <a:ext uri="{FF2B5EF4-FFF2-40B4-BE49-F238E27FC236}">
                <a16:creationId xmlns:a16="http://schemas.microsoft.com/office/drawing/2014/main" id="{59B14F5B-EAEE-FC5E-2159-70B8135CCFCC}"/>
              </a:ext>
            </a:extLst>
          </p:cNvPr>
          <p:cNvSpPr txBox="1"/>
          <p:nvPr/>
        </p:nvSpPr>
        <p:spPr>
          <a:xfrm>
            <a:off x="838199" y="3624342"/>
            <a:ext cx="2228174" cy="369332"/>
          </a:xfrm>
          <a:prstGeom prst="rect">
            <a:avLst/>
          </a:prstGeom>
          <a:noFill/>
        </p:spPr>
        <p:txBody>
          <a:bodyPr wrap="none" rtlCol="0">
            <a:spAutoFit/>
          </a:bodyPr>
          <a:lstStyle/>
          <a:p>
            <a:r>
              <a:rPr lang="en-US" dirty="0"/>
              <a:t>Remaining problems</a:t>
            </a:r>
          </a:p>
        </p:txBody>
      </p:sp>
      <p:sp>
        <p:nvSpPr>
          <p:cNvPr id="13" name="TextBox 12">
            <a:extLst>
              <a:ext uri="{FF2B5EF4-FFF2-40B4-BE49-F238E27FC236}">
                <a16:creationId xmlns:a16="http://schemas.microsoft.com/office/drawing/2014/main" id="{A04F0C77-56EA-08BC-E268-5C2DD27ED19D}"/>
              </a:ext>
            </a:extLst>
          </p:cNvPr>
          <p:cNvSpPr txBox="1"/>
          <p:nvPr/>
        </p:nvSpPr>
        <p:spPr>
          <a:xfrm>
            <a:off x="838199" y="4732338"/>
            <a:ext cx="7315201" cy="369332"/>
          </a:xfrm>
          <a:prstGeom prst="rect">
            <a:avLst/>
          </a:prstGeom>
          <a:noFill/>
        </p:spPr>
        <p:txBody>
          <a:bodyPr wrap="square" rtlCol="0">
            <a:spAutoFit/>
          </a:bodyPr>
          <a:lstStyle/>
          <a:p>
            <a:pPr marL="285750" indent="-285750">
              <a:buFont typeface="Wingdings" panose="05000000000000000000" pitchFamily="2" charset="2"/>
              <a:buChar char="q"/>
            </a:pPr>
            <a:r>
              <a:rPr lang="en-US" i="0" dirty="0">
                <a:effectLst/>
              </a:rPr>
              <a:t>Delay data</a:t>
            </a:r>
            <a:endParaRPr lang="en-US" i="0" dirty="0">
              <a:solidFill>
                <a:srgbClr val="333333"/>
              </a:solidFill>
              <a:effectLst/>
            </a:endParaRPr>
          </a:p>
        </p:txBody>
      </p:sp>
    </p:spTree>
    <p:extLst>
      <p:ext uri="{BB962C8B-B14F-4D97-AF65-F5344CB8AC3E}">
        <p14:creationId xmlns:p14="http://schemas.microsoft.com/office/powerpoint/2010/main" val="606208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Demo</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dirty="0" err="1"/>
              <a:t>Hangfire</a:t>
            </a:r>
            <a:endParaRPr lang="en-US" dirty="0"/>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2023</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BACKGROUND JOBS</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2170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dirty="0"/>
              <a:t>Duy Huynh Truong</a:t>
            </a:r>
          </a:p>
          <a:p>
            <a:r>
              <a:rPr lang="en-US" dirty="0"/>
              <a:t>duy.huynh.truong@stepmediasoftware.com</a:t>
            </a:r>
          </a:p>
          <a:p>
            <a:r>
              <a:rPr lang="en-US" dirty="0"/>
              <a:t>www.zenoz.com</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1969787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096000" y="4434840"/>
            <a:ext cx="5122244" cy="981998"/>
          </a:xfrm>
        </p:spPr>
        <p:txBody>
          <a:bodyPr/>
          <a:lstStyle/>
          <a:p>
            <a:pPr algn="ctr"/>
            <a:r>
              <a:rPr lang="en-US" dirty="0"/>
              <a:t>Background Jobs</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186237" y="5526732"/>
            <a:ext cx="4941770" cy="981998"/>
          </a:xfrm>
        </p:spPr>
        <p:txBody>
          <a:bodyPr>
            <a:normAutofit/>
          </a:bodyPr>
          <a:lstStyle/>
          <a:p>
            <a:r>
              <a:rPr lang="en-US" b="1" dirty="0"/>
              <a:t>Duy Huynh Truong</a:t>
            </a:r>
          </a:p>
          <a:p>
            <a:r>
              <a:rPr lang="en-US" dirty="0"/>
              <a:t>duy.huynh.truong@stepmediasoftware.com</a:t>
            </a:r>
          </a:p>
        </p:txBody>
      </p:sp>
    </p:spTree>
    <p:extLst>
      <p:ext uri="{BB962C8B-B14F-4D97-AF65-F5344CB8AC3E}">
        <p14:creationId xmlns:p14="http://schemas.microsoft.com/office/powerpoint/2010/main" val="2586058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First things First​</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endParaRPr lang="en-US" dirty="0"/>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2023</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BACKGROUND JOBS</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309265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8" name="Picture 7" descr="A collage of a person&#10;&#10;Description automatically generated with medium confidence">
            <a:extLst>
              <a:ext uri="{FF2B5EF4-FFF2-40B4-BE49-F238E27FC236}">
                <a16:creationId xmlns:a16="http://schemas.microsoft.com/office/drawing/2014/main" id="{98D81F36-8429-7D31-17A3-220179545E6A}"/>
              </a:ext>
            </a:extLst>
          </p:cNvPr>
          <p:cNvPicPr>
            <a:picLocks noChangeAspect="1"/>
          </p:cNvPicPr>
          <p:nvPr/>
        </p:nvPicPr>
        <p:blipFill>
          <a:blip r:embed="rId3"/>
          <a:stretch>
            <a:fillRect/>
          </a:stretch>
        </p:blipFill>
        <p:spPr>
          <a:xfrm>
            <a:off x="3860006" y="1690688"/>
            <a:ext cx="4471987" cy="4410244"/>
          </a:xfrm>
          <a:prstGeom prst="rect">
            <a:avLst/>
          </a:prstGeom>
        </p:spPr>
      </p:pic>
      <p:pic>
        <p:nvPicPr>
          <p:cNvPr id="12" name="Picture 11" descr="A person making a face&#10;&#10;Description automatically generated with medium confidence">
            <a:extLst>
              <a:ext uri="{FF2B5EF4-FFF2-40B4-BE49-F238E27FC236}">
                <a16:creationId xmlns:a16="http://schemas.microsoft.com/office/drawing/2014/main" id="{13B421FF-4B8B-5ABB-1BEB-1F84DA2E6605}"/>
              </a:ext>
            </a:extLst>
          </p:cNvPr>
          <p:cNvPicPr>
            <a:picLocks noChangeAspect="1"/>
          </p:cNvPicPr>
          <p:nvPr/>
        </p:nvPicPr>
        <p:blipFill>
          <a:blip r:embed="rId4"/>
          <a:stretch>
            <a:fillRect/>
          </a:stretch>
        </p:blipFill>
        <p:spPr>
          <a:xfrm>
            <a:off x="4076699" y="1946106"/>
            <a:ext cx="4038600" cy="3609499"/>
          </a:xfrm>
          <a:prstGeom prst="rect">
            <a:avLst/>
          </a:prstGeom>
        </p:spPr>
      </p:pic>
      <p:pic>
        <p:nvPicPr>
          <p:cNvPr id="14" name="Picture 13" descr="A person making a face&#10;&#10;Description automatically generated with low confidence">
            <a:extLst>
              <a:ext uri="{FF2B5EF4-FFF2-40B4-BE49-F238E27FC236}">
                <a16:creationId xmlns:a16="http://schemas.microsoft.com/office/drawing/2014/main" id="{1004C6C6-18EF-2C48-CA54-79D75D8BC7BC}"/>
              </a:ext>
            </a:extLst>
          </p:cNvPr>
          <p:cNvPicPr>
            <a:picLocks noChangeAspect="1"/>
          </p:cNvPicPr>
          <p:nvPr/>
        </p:nvPicPr>
        <p:blipFill>
          <a:blip r:embed="rId5"/>
          <a:stretch>
            <a:fillRect/>
          </a:stretch>
        </p:blipFill>
        <p:spPr>
          <a:xfrm>
            <a:off x="3809999" y="2505160"/>
            <a:ext cx="4572000" cy="2781300"/>
          </a:xfrm>
          <a:prstGeom prst="rect">
            <a:avLst/>
          </a:prstGeom>
        </p:spPr>
      </p:pic>
      <p:pic>
        <p:nvPicPr>
          <p:cNvPr id="16" name="Picture 15" descr="A picture containing clothing, person, human face, toddler&#10;&#10;Description automatically generated">
            <a:extLst>
              <a:ext uri="{FF2B5EF4-FFF2-40B4-BE49-F238E27FC236}">
                <a16:creationId xmlns:a16="http://schemas.microsoft.com/office/drawing/2014/main" id="{B83D5F96-4ACA-E6FF-D75B-C5F0F857D459}"/>
              </a:ext>
            </a:extLst>
          </p:cNvPr>
          <p:cNvPicPr>
            <a:picLocks noChangeAspect="1"/>
          </p:cNvPicPr>
          <p:nvPr/>
        </p:nvPicPr>
        <p:blipFill>
          <a:blip r:embed="rId6"/>
          <a:stretch>
            <a:fillRect/>
          </a:stretch>
        </p:blipFill>
        <p:spPr>
          <a:xfrm>
            <a:off x="4171679" y="1690688"/>
            <a:ext cx="3848640" cy="4410244"/>
          </a:xfrm>
          <a:prstGeom prst="rect">
            <a:avLst/>
          </a:prstGeom>
        </p:spPr>
      </p:pic>
      <p:sp>
        <p:nvSpPr>
          <p:cNvPr id="3" name="TextBox 2">
            <a:extLst>
              <a:ext uri="{FF2B5EF4-FFF2-40B4-BE49-F238E27FC236}">
                <a16:creationId xmlns:a16="http://schemas.microsoft.com/office/drawing/2014/main" id="{0D7FC33F-8387-E553-AB51-F6BE4FC5A6F9}"/>
              </a:ext>
            </a:extLst>
          </p:cNvPr>
          <p:cNvSpPr txBox="1"/>
          <p:nvPr/>
        </p:nvSpPr>
        <p:spPr>
          <a:xfrm>
            <a:off x="838199" y="1571540"/>
            <a:ext cx="4660250" cy="369332"/>
          </a:xfrm>
          <a:prstGeom prst="rect">
            <a:avLst/>
          </a:prstGeom>
          <a:noFill/>
        </p:spPr>
        <p:txBody>
          <a:bodyPr wrap="none" rtlCol="0">
            <a:spAutoFit/>
          </a:bodyPr>
          <a:lstStyle/>
          <a:p>
            <a:r>
              <a:rPr lang="en-US" dirty="0">
                <a:solidFill>
                  <a:srgbClr val="333333"/>
                </a:solidFill>
              </a:rPr>
              <a:t>R</a:t>
            </a:r>
            <a:r>
              <a:rPr lang="en-US" b="0" i="0" dirty="0">
                <a:solidFill>
                  <a:srgbClr val="333333"/>
                </a:solidFill>
                <a:effectLst/>
              </a:rPr>
              <a:t>un independently of the user interface (UI)</a:t>
            </a:r>
            <a:endParaRPr lang="en-US" dirty="0"/>
          </a:p>
        </p:txBody>
      </p:sp>
      <p:sp>
        <p:nvSpPr>
          <p:cNvPr id="7" name="TextBox 6">
            <a:extLst>
              <a:ext uri="{FF2B5EF4-FFF2-40B4-BE49-F238E27FC236}">
                <a16:creationId xmlns:a16="http://schemas.microsoft.com/office/drawing/2014/main" id="{9086A7F4-05C7-92E3-ED14-9BE6A1428845}"/>
              </a:ext>
            </a:extLst>
          </p:cNvPr>
          <p:cNvSpPr txBox="1"/>
          <p:nvPr/>
        </p:nvSpPr>
        <p:spPr>
          <a:xfrm>
            <a:off x="838198" y="1940872"/>
            <a:ext cx="1550424"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333333"/>
                </a:solidFill>
              </a:rPr>
              <a:t>B</a:t>
            </a:r>
            <a:r>
              <a:rPr lang="en-US" b="0" i="0" dirty="0">
                <a:solidFill>
                  <a:srgbClr val="333333"/>
                </a:solidFill>
                <a:effectLst/>
              </a:rPr>
              <a:t>atch jobs</a:t>
            </a:r>
            <a:endParaRPr lang="en-US" dirty="0"/>
          </a:p>
        </p:txBody>
      </p:sp>
      <p:sp>
        <p:nvSpPr>
          <p:cNvPr id="9" name="TextBox 8">
            <a:extLst>
              <a:ext uri="{FF2B5EF4-FFF2-40B4-BE49-F238E27FC236}">
                <a16:creationId xmlns:a16="http://schemas.microsoft.com/office/drawing/2014/main" id="{1215E5C6-DC27-2F51-E652-FF16BB264316}"/>
              </a:ext>
            </a:extLst>
          </p:cNvPr>
          <p:cNvSpPr txBox="1"/>
          <p:nvPr/>
        </p:nvSpPr>
        <p:spPr>
          <a:xfrm>
            <a:off x="838198" y="2310204"/>
            <a:ext cx="3166251"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333333"/>
                </a:solidFill>
              </a:rPr>
              <a:t>Intensive processing tasks</a:t>
            </a:r>
            <a:endParaRPr lang="en-US" dirty="0"/>
          </a:p>
        </p:txBody>
      </p:sp>
      <p:sp>
        <p:nvSpPr>
          <p:cNvPr id="10" name="TextBox 9">
            <a:extLst>
              <a:ext uri="{FF2B5EF4-FFF2-40B4-BE49-F238E27FC236}">
                <a16:creationId xmlns:a16="http://schemas.microsoft.com/office/drawing/2014/main" id="{59AAB8A9-E5C4-E8C7-F004-8BBEE22692A9}"/>
              </a:ext>
            </a:extLst>
          </p:cNvPr>
          <p:cNvSpPr txBox="1"/>
          <p:nvPr/>
        </p:nvSpPr>
        <p:spPr>
          <a:xfrm>
            <a:off x="838198" y="2679536"/>
            <a:ext cx="3012363"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333333"/>
                </a:solidFill>
              </a:rPr>
              <a:t>Long-running processes </a:t>
            </a:r>
            <a:endParaRPr lang="en-US" dirty="0"/>
          </a:p>
        </p:txBody>
      </p:sp>
      <p:sp>
        <p:nvSpPr>
          <p:cNvPr id="11" name="TextBox 10">
            <a:extLst>
              <a:ext uri="{FF2B5EF4-FFF2-40B4-BE49-F238E27FC236}">
                <a16:creationId xmlns:a16="http://schemas.microsoft.com/office/drawing/2014/main" id="{1336503C-9CB4-58C5-2853-F1EEA492A240}"/>
              </a:ext>
            </a:extLst>
          </p:cNvPr>
          <p:cNvSpPr txBox="1"/>
          <p:nvPr/>
        </p:nvSpPr>
        <p:spPr>
          <a:xfrm>
            <a:off x="838198" y="3309342"/>
            <a:ext cx="10515600" cy="646331"/>
          </a:xfrm>
          <a:prstGeom prst="rect">
            <a:avLst/>
          </a:prstGeom>
          <a:noFill/>
        </p:spPr>
        <p:txBody>
          <a:bodyPr wrap="square" rtlCol="0">
            <a:spAutoFit/>
          </a:bodyPr>
          <a:lstStyle/>
          <a:p>
            <a:r>
              <a:rPr lang="en-US" dirty="0">
                <a:solidFill>
                  <a:srgbClr val="333333"/>
                </a:solidFill>
              </a:rPr>
              <a:t>Minimize the load on the application UI, which can improve availability and reduce interactive response times.</a:t>
            </a:r>
          </a:p>
        </p:txBody>
      </p:sp>
    </p:spTree>
    <p:extLst>
      <p:ext uri="{BB962C8B-B14F-4D97-AF65-F5344CB8AC3E}">
        <p14:creationId xmlns:p14="http://schemas.microsoft.com/office/powerpoint/2010/main" val="2875353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8"/>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9" grpId="0"/>
      <p:bldP spid="9" grpId="1"/>
      <p:bldP spid="10" grpId="0"/>
      <p:bldP spid="10" grpId="1"/>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r>
              <a:rPr lang="en-US" dirty="0"/>
              <a:t>Background jobs are used to queue some tasks to be executed in the background.</a:t>
            </a:r>
          </a:p>
        </p:txBody>
      </p:sp>
      <p:sp>
        <p:nvSpPr>
          <p:cNvPr id="7" name="TextBox 6">
            <a:extLst>
              <a:ext uri="{FF2B5EF4-FFF2-40B4-BE49-F238E27FC236}">
                <a16:creationId xmlns:a16="http://schemas.microsoft.com/office/drawing/2014/main" id="{4F9A4D47-4ED5-5FE7-671A-57E41B322961}"/>
              </a:ext>
            </a:extLst>
          </p:cNvPr>
          <p:cNvSpPr txBox="1"/>
          <p:nvPr/>
        </p:nvSpPr>
        <p:spPr>
          <a:xfrm>
            <a:off x="838200" y="2092921"/>
            <a:ext cx="10515599" cy="92333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12529"/>
                </a:solidFill>
                <a:effectLst/>
              </a:rPr>
              <a:t>To perform </a:t>
            </a:r>
            <a:r>
              <a:rPr lang="en-US" b="1" i="0" dirty="0">
                <a:solidFill>
                  <a:srgbClr val="212529"/>
                </a:solidFill>
                <a:effectLst/>
              </a:rPr>
              <a:t>long-running tasks</a:t>
            </a:r>
            <a:r>
              <a:rPr lang="en-US" b="0" i="0" dirty="0">
                <a:solidFill>
                  <a:srgbClr val="212529"/>
                </a:solidFill>
                <a:effectLst/>
              </a:rPr>
              <a:t> without having the users wait</a:t>
            </a:r>
          </a:p>
          <a:p>
            <a:pPr marL="742950" lvl="1" indent="-285750">
              <a:buFont typeface="Arial" panose="020B0604020202020204" pitchFamily="34" charset="0"/>
              <a:buChar char="•"/>
            </a:pPr>
            <a:r>
              <a:rPr lang="en-US" b="0" i="0" dirty="0">
                <a:solidFill>
                  <a:srgbClr val="212529"/>
                </a:solidFill>
                <a:effectLst/>
              </a:rPr>
              <a:t>For example, a user presses a 'report' button to start a long-running reporting job. You add this job to the queue and send the report's result to your user via email when it's completed.</a:t>
            </a:r>
            <a:endParaRPr lang="en-US" dirty="0"/>
          </a:p>
        </p:txBody>
      </p:sp>
      <p:sp>
        <p:nvSpPr>
          <p:cNvPr id="10" name="TextBox 9">
            <a:extLst>
              <a:ext uri="{FF2B5EF4-FFF2-40B4-BE49-F238E27FC236}">
                <a16:creationId xmlns:a16="http://schemas.microsoft.com/office/drawing/2014/main" id="{2A878C18-A7F9-19DF-3D1C-4E02C0E80011}"/>
              </a:ext>
            </a:extLst>
          </p:cNvPr>
          <p:cNvSpPr txBox="1"/>
          <p:nvPr/>
        </p:nvSpPr>
        <p:spPr>
          <a:xfrm>
            <a:off x="838200" y="3016251"/>
            <a:ext cx="10515599" cy="1200329"/>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12529"/>
                </a:solidFill>
                <a:effectLst/>
              </a:rPr>
              <a:t>To create </a:t>
            </a:r>
            <a:r>
              <a:rPr lang="en-US" b="1" i="0" dirty="0">
                <a:solidFill>
                  <a:srgbClr val="212529"/>
                </a:solidFill>
                <a:effectLst/>
              </a:rPr>
              <a:t>re-trying</a:t>
            </a:r>
            <a:r>
              <a:rPr lang="en-US" b="0" i="0" dirty="0">
                <a:solidFill>
                  <a:srgbClr val="212529"/>
                </a:solidFill>
                <a:effectLst/>
              </a:rPr>
              <a:t> and </a:t>
            </a:r>
            <a:r>
              <a:rPr lang="en-US" b="1" i="0" dirty="0">
                <a:solidFill>
                  <a:srgbClr val="212529"/>
                </a:solidFill>
                <a:effectLst/>
              </a:rPr>
              <a:t>persistent tasks </a:t>
            </a:r>
            <a:r>
              <a:rPr lang="en-US" b="0" i="0" dirty="0">
                <a:solidFill>
                  <a:srgbClr val="212529"/>
                </a:solidFill>
                <a:effectLst/>
              </a:rPr>
              <a:t>to </a:t>
            </a:r>
            <a:r>
              <a:rPr lang="en-US" b="1" i="0" dirty="0">
                <a:solidFill>
                  <a:srgbClr val="212529"/>
                </a:solidFill>
                <a:effectLst/>
              </a:rPr>
              <a:t>guarantee</a:t>
            </a:r>
            <a:r>
              <a:rPr lang="en-US" b="0" i="0" dirty="0">
                <a:solidFill>
                  <a:srgbClr val="212529"/>
                </a:solidFill>
                <a:effectLst/>
              </a:rPr>
              <a:t> code will be </a:t>
            </a:r>
            <a:r>
              <a:rPr lang="en-US" b="1" i="0" dirty="0">
                <a:solidFill>
                  <a:srgbClr val="212529"/>
                </a:solidFill>
                <a:effectLst/>
              </a:rPr>
              <a:t>successfully executed</a:t>
            </a:r>
          </a:p>
          <a:p>
            <a:pPr marL="742950" lvl="1" indent="-285750">
              <a:buFont typeface="Arial" panose="020B0604020202020204" pitchFamily="34" charset="0"/>
              <a:buChar char="•"/>
            </a:pPr>
            <a:r>
              <a:rPr lang="en-US" b="0" i="0" dirty="0">
                <a:solidFill>
                  <a:srgbClr val="212529"/>
                </a:solidFill>
                <a:effectLst/>
              </a:rPr>
              <a:t>For example, you can send emails in a background job to overcome temporary failures and guarantee that it eventually will be sent. That way users do not wait while sending emails.</a:t>
            </a:r>
            <a:endParaRPr lang="en-US" b="1" dirty="0"/>
          </a:p>
        </p:txBody>
      </p:sp>
    </p:spTree>
    <p:extLst>
      <p:ext uri="{BB962C8B-B14F-4D97-AF65-F5344CB8AC3E}">
        <p14:creationId xmlns:p14="http://schemas.microsoft.com/office/powerpoint/2010/main" val="327671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r>
              <a:rPr lang="en-US" dirty="0"/>
              <a:t>Background jobs typically include one or more of the following types of jobs</a:t>
            </a:r>
          </a:p>
        </p:txBody>
      </p:sp>
      <p:sp>
        <p:nvSpPr>
          <p:cNvPr id="7" name="TextBox 6">
            <a:extLst>
              <a:ext uri="{FF2B5EF4-FFF2-40B4-BE49-F238E27FC236}">
                <a16:creationId xmlns:a16="http://schemas.microsoft.com/office/drawing/2014/main" id="{4F9A4D47-4ED5-5FE7-671A-57E41B322961}"/>
              </a:ext>
            </a:extLst>
          </p:cNvPr>
          <p:cNvSpPr txBox="1"/>
          <p:nvPr/>
        </p:nvSpPr>
        <p:spPr>
          <a:xfrm>
            <a:off x="838200" y="2092921"/>
            <a:ext cx="10515599" cy="21229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i="0" dirty="0">
                <a:solidFill>
                  <a:srgbClr val="333333"/>
                </a:solidFill>
                <a:effectLst/>
              </a:rPr>
              <a:t>CPU-intensive jobs</a:t>
            </a:r>
            <a:r>
              <a:rPr lang="en-US" b="0" i="0" dirty="0">
                <a:solidFill>
                  <a:srgbClr val="333333"/>
                </a:solidFill>
                <a:effectLst/>
              </a:rPr>
              <a:t>, such as mathematical calculations or </a:t>
            </a:r>
            <a:r>
              <a:rPr lang="en-US" b="0" i="0" dirty="0">
                <a:solidFill>
                  <a:srgbClr val="040C28"/>
                </a:solidFill>
                <a:effectLst/>
              </a:rPr>
              <a:t>video/image processing</a:t>
            </a:r>
            <a:r>
              <a:rPr lang="en-US" b="0" i="0" dirty="0">
                <a:solidFill>
                  <a:srgbClr val="333333"/>
                </a:solidFill>
                <a:effectLst/>
              </a:rPr>
              <a:t>.</a:t>
            </a:r>
          </a:p>
          <a:p>
            <a:pPr marL="285750" indent="-285750">
              <a:lnSpc>
                <a:spcPct val="150000"/>
              </a:lnSpc>
              <a:buFont typeface="Arial" panose="020B0604020202020204" pitchFamily="34" charset="0"/>
              <a:buChar char="•"/>
            </a:pPr>
            <a:r>
              <a:rPr lang="en-US" b="1" i="0" dirty="0">
                <a:solidFill>
                  <a:srgbClr val="333333"/>
                </a:solidFill>
                <a:effectLst/>
              </a:rPr>
              <a:t>I/O-intensive jobs</a:t>
            </a:r>
            <a:r>
              <a:rPr lang="en-US" b="0" i="0" dirty="0">
                <a:solidFill>
                  <a:srgbClr val="333333"/>
                </a:solidFill>
                <a:effectLst/>
              </a:rPr>
              <a:t>, such as executing a series of storage transactions or indexing files.</a:t>
            </a:r>
          </a:p>
          <a:p>
            <a:pPr marL="285750" indent="-285750">
              <a:lnSpc>
                <a:spcPct val="150000"/>
              </a:lnSpc>
              <a:buFont typeface="Arial" panose="020B0604020202020204" pitchFamily="34" charset="0"/>
              <a:buChar char="•"/>
            </a:pPr>
            <a:r>
              <a:rPr lang="en-US" b="1" i="0" dirty="0">
                <a:solidFill>
                  <a:srgbClr val="333333"/>
                </a:solidFill>
                <a:effectLst/>
              </a:rPr>
              <a:t>Batch jobs</a:t>
            </a:r>
            <a:r>
              <a:rPr lang="en-US" b="0" i="0" dirty="0">
                <a:solidFill>
                  <a:srgbClr val="333333"/>
                </a:solidFill>
                <a:effectLst/>
              </a:rPr>
              <a:t>, such as nightly data updates or scheduled processing.</a:t>
            </a:r>
          </a:p>
          <a:p>
            <a:pPr marL="285750" indent="-285750">
              <a:lnSpc>
                <a:spcPct val="150000"/>
              </a:lnSpc>
              <a:buFont typeface="Arial" panose="020B0604020202020204" pitchFamily="34" charset="0"/>
              <a:buChar char="•"/>
            </a:pPr>
            <a:r>
              <a:rPr lang="en-US" b="1" i="0" dirty="0">
                <a:solidFill>
                  <a:srgbClr val="333333"/>
                </a:solidFill>
                <a:effectLst/>
              </a:rPr>
              <a:t>Long-running workflows</a:t>
            </a:r>
            <a:r>
              <a:rPr lang="en-US" b="0" i="0" dirty="0">
                <a:solidFill>
                  <a:srgbClr val="333333"/>
                </a:solidFill>
                <a:effectLst/>
              </a:rPr>
              <a:t>, such as order fulfillment, send or receive to external service.</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804085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646331"/>
          </a:xfrm>
          <a:prstGeom prst="rect">
            <a:avLst/>
          </a:prstGeom>
          <a:noFill/>
        </p:spPr>
        <p:txBody>
          <a:bodyPr wrap="square" rtlCol="0">
            <a:spAutoFit/>
          </a:bodyPr>
          <a:lstStyle/>
          <a:p>
            <a:pPr algn="l"/>
            <a:r>
              <a:rPr lang="en-US" b="0" i="0" dirty="0">
                <a:solidFill>
                  <a:srgbClr val="333333"/>
                </a:solidFill>
                <a:effectLst/>
              </a:rPr>
              <a:t>Background jobs can be initiated in several different ways. They fall into one of the following categories</a:t>
            </a:r>
          </a:p>
        </p:txBody>
      </p:sp>
      <p:sp>
        <p:nvSpPr>
          <p:cNvPr id="7" name="TextBox 6">
            <a:extLst>
              <a:ext uri="{FF2B5EF4-FFF2-40B4-BE49-F238E27FC236}">
                <a16:creationId xmlns:a16="http://schemas.microsoft.com/office/drawing/2014/main" id="{4F9A4D47-4ED5-5FE7-671A-57E41B322961}"/>
              </a:ext>
            </a:extLst>
          </p:cNvPr>
          <p:cNvSpPr txBox="1"/>
          <p:nvPr/>
        </p:nvSpPr>
        <p:spPr>
          <a:xfrm>
            <a:off x="838200" y="2459503"/>
            <a:ext cx="10515599" cy="646331"/>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333333"/>
                </a:solidFill>
                <a:effectLst/>
              </a:rPr>
              <a:t>Event-driven triggers</a:t>
            </a:r>
            <a:r>
              <a:rPr lang="en-US" b="0" i="0" dirty="0">
                <a:solidFill>
                  <a:srgbClr val="333333"/>
                </a:solidFill>
                <a:effectLst/>
              </a:rPr>
              <a:t>: The job is started based on any event that occurs in the system. It could be an API is called or an object is saved to the DB</a:t>
            </a:r>
          </a:p>
        </p:txBody>
      </p:sp>
      <p:sp>
        <p:nvSpPr>
          <p:cNvPr id="8" name="TextBox 7">
            <a:extLst>
              <a:ext uri="{FF2B5EF4-FFF2-40B4-BE49-F238E27FC236}">
                <a16:creationId xmlns:a16="http://schemas.microsoft.com/office/drawing/2014/main" id="{5D6CC066-634A-720E-1666-AA439D6D07F2}"/>
              </a:ext>
            </a:extLst>
          </p:cNvPr>
          <p:cNvSpPr txBox="1"/>
          <p:nvPr/>
        </p:nvSpPr>
        <p:spPr>
          <a:xfrm>
            <a:off x="838199" y="3105834"/>
            <a:ext cx="10515599" cy="646331"/>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333333"/>
                </a:solidFill>
                <a:effectLst/>
              </a:rPr>
              <a:t>Schedule-driven triggers</a:t>
            </a:r>
            <a:r>
              <a:rPr lang="en-US" b="0" i="0" dirty="0">
                <a:solidFill>
                  <a:srgbClr val="333333"/>
                </a:solidFill>
                <a:effectLst/>
              </a:rPr>
              <a:t>: A time-based job. It could be a recurring job (daily, hourly, …) or a job at a certain time or after a certain time.</a:t>
            </a:r>
          </a:p>
        </p:txBody>
      </p:sp>
    </p:spTree>
    <p:extLst>
      <p:ext uri="{BB962C8B-B14F-4D97-AF65-F5344CB8AC3E}">
        <p14:creationId xmlns:p14="http://schemas.microsoft.com/office/powerpoint/2010/main" val="1959584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pPr algn="l"/>
            <a:r>
              <a:rPr lang="en-US" b="1" i="0" dirty="0">
                <a:solidFill>
                  <a:srgbClr val="333333"/>
                </a:solidFill>
                <a:effectLst/>
              </a:rPr>
              <a:t>Event-driven triggers</a:t>
            </a:r>
            <a:endParaRPr lang="en-US" b="0" i="0" dirty="0">
              <a:solidFill>
                <a:srgbClr val="333333"/>
              </a:solidFill>
              <a:effectLst/>
            </a:endParaRPr>
          </a:p>
        </p:txBody>
      </p:sp>
      <p:sp>
        <p:nvSpPr>
          <p:cNvPr id="7" name="TextBox 6">
            <a:extLst>
              <a:ext uri="{FF2B5EF4-FFF2-40B4-BE49-F238E27FC236}">
                <a16:creationId xmlns:a16="http://schemas.microsoft.com/office/drawing/2014/main" id="{4F9A4D47-4ED5-5FE7-671A-57E41B322961}"/>
              </a:ext>
            </a:extLst>
          </p:cNvPr>
          <p:cNvSpPr txBox="1"/>
          <p:nvPr/>
        </p:nvSpPr>
        <p:spPr>
          <a:xfrm>
            <a:off x="838200" y="2092921"/>
            <a:ext cx="10515599" cy="369332"/>
          </a:xfrm>
          <a:prstGeom prst="rect">
            <a:avLst/>
          </a:prstGeom>
          <a:noFill/>
        </p:spPr>
        <p:txBody>
          <a:bodyPr wrap="square" rtlCol="0">
            <a:spAutoFit/>
          </a:bodyPr>
          <a:lstStyle/>
          <a:p>
            <a:r>
              <a:rPr lang="en-US" b="0" i="0" dirty="0">
                <a:solidFill>
                  <a:srgbClr val="333333"/>
                </a:solidFill>
                <a:effectLst/>
              </a:rPr>
              <a:t>You would use an event-driven job when it depends on the occurrence of unknown events such as:</a:t>
            </a:r>
          </a:p>
        </p:txBody>
      </p:sp>
      <p:sp>
        <p:nvSpPr>
          <p:cNvPr id="8" name="TextBox 7">
            <a:extLst>
              <a:ext uri="{FF2B5EF4-FFF2-40B4-BE49-F238E27FC236}">
                <a16:creationId xmlns:a16="http://schemas.microsoft.com/office/drawing/2014/main" id="{340F1610-8ADA-A3E1-622C-79D9D088C21E}"/>
              </a:ext>
            </a:extLst>
          </p:cNvPr>
          <p:cNvSpPr txBox="1"/>
          <p:nvPr/>
        </p:nvSpPr>
        <p:spPr>
          <a:xfrm>
            <a:off x="838200" y="2495154"/>
            <a:ext cx="10515599" cy="1200329"/>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333333"/>
                </a:solidFill>
                <a:effectLst/>
              </a:rPr>
              <a:t>Send email to new user when they register new account</a:t>
            </a:r>
          </a:p>
          <a:p>
            <a:pPr marL="285750" indent="-285750">
              <a:buFont typeface="Arial" panose="020B0604020202020204" pitchFamily="34" charset="0"/>
              <a:buChar char="•"/>
            </a:pPr>
            <a:r>
              <a:rPr lang="en-US" b="0" i="0" dirty="0">
                <a:solidFill>
                  <a:srgbClr val="333333"/>
                </a:solidFill>
                <a:effectLst/>
              </a:rPr>
              <a:t>Process video/image… after User uploads</a:t>
            </a:r>
          </a:p>
          <a:p>
            <a:pPr marL="285750" indent="-285750">
              <a:buFont typeface="Arial" panose="020B0604020202020204" pitchFamily="34" charset="0"/>
              <a:buChar char="•"/>
            </a:pPr>
            <a:r>
              <a:rPr lang="en-US" b="0" i="0" dirty="0">
                <a:solidFill>
                  <a:srgbClr val="333333"/>
                </a:solidFill>
                <a:effectLst/>
              </a:rPr>
              <a:t>Generate a report for the user after they submit the request</a:t>
            </a:r>
          </a:p>
          <a:p>
            <a:pPr marL="285750" indent="-285750">
              <a:buFont typeface="Arial" panose="020B0604020202020204" pitchFamily="34" charset="0"/>
              <a:buChar char="•"/>
            </a:pPr>
            <a:r>
              <a:rPr lang="en-US" dirty="0">
                <a:solidFill>
                  <a:srgbClr val="333333"/>
                </a:solidFill>
              </a:rPr>
              <a:t>…</a:t>
            </a:r>
            <a:endParaRPr lang="en-US" b="0" i="0" dirty="0">
              <a:solidFill>
                <a:srgbClr val="333333"/>
              </a:solidFill>
              <a:effectLst/>
            </a:endParaRPr>
          </a:p>
        </p:txBody>
      </p:sp>
    </p:spTree>
    <p:extLst>
      <p:ext uri="{BB962C8B-B14F-4D97-AF65-F5344CB8AC3E}">
        <p14:creationId xmlns:p14="http://schemas.microsoft.com/office/powerpoint/2010/main" val="874252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pPr algn="l"/>
            <a:r>
              <a:rPr lang="en-US" b="1" i="0" dirty="0">
                <a:solidFill>
                  <a:srgbClr val="333333"/>
                </a:solidFill>
                <a:effectLst/>
              </a:rPr>
              <a:t>Schedule-driven triggers</a:t>
            </a:r>
            <a:endParaRPr lang="en-US" b="0" i="0" dirty="0">
              <a:solidFill>
                <a:srgbClr val="333333"/>
              </a:solidFill>
              <a:effectLst/>
            </a:endParaRPr>
          </a:p>
        </p:txBody>
      </p:sp>
      <p:sp>
        <p:nvSpPr>
          <p:cNvPr id="7" name="TextBox 6">
            <a:extLst>
              <a:ext uri="{FF2B5EF4-FFF2-40B4-BE49-F238E27FC236}">
                <a16:creationId xmlns:a16="http://schemas.microsoft.com/office/drawing/2014/main" id="{4F9A4D47-4ED5-5FE7-671A-57E41B322961}"/>
              </a:ext>
            </a:extLst>
          </p:cNvPr>
          <p:cNvSpPr txBox="1"/>
          <p:nvPr/>
        </p:nvSpPr>
        <p:spPr>
          <a:xfrm>
            <a:off x="838200" y="2092921"/>
            <a:ext cx="10515599" cy="369332"/>
          </a:xfrm>
          <a:prstGeom prst="rect">
            <a:avLst/>
          </a:prstGeom>
          <a:noFill/>
        </p:spPr>
        <p:txBody>
          <a:bodyPr wrap="square" rtlCol="0">
            <a:spAutoFit/>
          </a:bodyPr>
          <a:lstStyle/>
          <a:p>
            <a:r>
              <a:rPr lang="en-US" b="0" i="0" dirty="0">
                <a:solidFill>
                  <a:srgbClr val="333333"/>
                </a:solidFill>
                <a:effectLst/>
              </a:rPr>
              <a:t>Schedule-driven is used for routine, predetermined time or repetitive tasks such as:</a:t>
            </a:r>
          </a:p>
        </p:txBody>
      </p:sp>
      <p:sp>
        <p:nvSpPr>
          <p:cNvPr id="8" name="TextBox 7">
            <a:extLst>
              <a:ext uri="{FF2B5EF4-FFF2-40B4-BE49-F238E27FC236}">
                <a16:creationId xmlns:a16="http://schemas.microsoft.com/office/drawing/2014/main" id="{340F1610-8ADA-A3E1-622C-79D9D088C21E}"/>
              </a:ext>
            </a:extLst>
          </p:cNvPr>
          <p:cNvSpPr txBox="1"/>
          <p:nvPr/>
        </p:nvSpPr>
        <p:spPr>
          <a:xfrm>
            <a:off x="838200" y="2495154"/>
            <a:ext cx="10515599" cy="1200329"/>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333333"/>
                </a:solidFill>
                <a:effectLst/>
              </a:rPr>
              <a:t>Publish scheduled posts</a:t>
            </a:r>
          </a:p>
          <a:p>
            <a:pPr marL="285750" indent="-285750">
              <a:buFont typeface="Arial" panose="020B0604020202020204" pitchFamily="34" charset="0"/>
              <a:buChar char="•"/>
            </a:pPr>
            <a:r>
              <a:rPr lang="en-US" b="0" i="0" dirty="0">
                <a:solidFill>
                  <a:srgbClr val="333333"/>
                </a:solidFill>
                <a:effectLst/>
              </a:rPr>
              <a:t>Clean temporary files daily</a:t>
            </a:r>
          </a:p>
          <a:p>
            <a:pPr marL="285750" indent="-285750">
              <a:buFont typeface="Arial" panose="020B0604020202020204" pitchFamily="34" charset="0"/>
              <a:buChar char="•"/>
            </a:pPr>
            <a:r>
              <a:rPr lang="en-US" b="0" i="0" dirty="0">
                <a:solidFill>
                  <a:srgbClr val="333333"/>
                </a:solidFill>
                <a:effectLst/>
              </a:rPr>
              <a:t>Send report email weekly</a:t>
            </a:r>
          </a:p>
          <a:p>
            <a:pPr marL="285750" indent="-285750">
              <a:buFont typeface="Arial" panose="020B0604020202020204" pitchFamily="34" charset="0"/>
              <a:buChar char="•"/>
            </a:pPr>
            <a:r>
              <a:rPr lang="en-US" dirty="0">
                <a:solidFill>
                  <a:srgbClr val="333333"/>
                </a:solidFill>
              </a:rPr>
              <a:t>…</a:t>
            </a:r>
            <a:endParaRPr lang="en-US" b="0" i="0" dirty="0">
              <a:solidFill>
                <a:srgbClr val="333333"/>
              </a:solidFill>
              <a:effectLst/>
            </a:endParaRPr>
          </a:p>
        </p:txBody>
      </p:sp>
    </p:spTree>
    <p:extLst>
      <p:ext uri="{BB962C8B-B14F-4D97-AF65-F5344CB8AC3E}">
        <p14:creationId xmlns:p14="http://schemas.microsoft.com/office/powerpoint/2010/main" val="3022282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{A786AC70-7FCD-446B-9B09-115BC573923D}tf67328976_win32</Template>
  <TotalTime>1160</TotalTime>
  <Words>1383</Words>
  <Application>Microsoft Office PowerPoint</Application>
  <PresentationFormat>Widescreen</PresentationFormat>
  <Paragraphs>165</Paragraphs>
  <Slides>18</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vt:lpstr>
      <vt:lpstr>Calibri</vt:lpstr>
      <vt:lpstr>OpenSans</vt:lpstr>
      <vt:lpstr>Wingdings</vt:lpstr>
      <vt:lpstr>Office Theme</vt:lpstr>
      <vt:lpstr>PowerPoint Presentation</vt:lpstr>
      <vt:lpstr>Background Jobs</vt:lpstr>
      <vt:lpstr>First things First​</vt:lpstr>
      <vt:lpstr>First things First</vt:lpstr>
      <vt:lpstr>First things First</vt:lpstr>
      <vt:lpstr>First things First</vt:lpstr>
      <vt:lpstr>First things First</vt:lpstr>
      <vt:lpstr>First things First</vt:lpstr>
      <vt:lpstr>First things First</vt:lpstr>
      <vt:lpstr>Real-world example​</vt:lpstr>
      <vt:lpstr>count website/product View</vt:lpstr>
      <vt:lpstr>count website/product View</vt:lpstr>
      <vt:lpstr>count website/product View</vt:lpstr>
      <vt:lpstr>count website/product View</vt:lpstr>
      <vt:lpstr>count website/product View</vt:lpstr>
      <vt:lpstr>count website/product View</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 Jobs</dc:title>
  <dc:creator>Duy Huỳnh</dc:creator>
  <cp:lastModifiedBy>Duy Huỳnh</cp:lastModifiedBy>
  <cp:revision>202</cp:revision>
  <dcterms:created xsi:type="dcterms:W3CDTF">2023-07-01T10:44:58Z</dcterms:created>
  <dcterms:modified xsi:type="dcterms:W3CDTF">2023-07-05T19:55:35Z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